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Canva Sans Bold" charset="1" panose="020B0803030501040103"/>
      <p:regular r:id="rId59"/>
    </p:embeddedFont>
    <p:embeddedFont>
      <p:font typeface="Anton" charset="1" panose="00000500000000000000"/>
      <p:regular r:id="rId60"/>
    </p:embeddedFont>
    <p:embeddedFont>
      <p:font typeface="Poppins Bold" charset="1" panose="00000800000000000000"/>
      <p:regular r:id="rId64"/>
    </p:embeddedFont>
    <p:embeddedFont>
      <p:font typeface="Poppins" charset="1" panose="00000500000000000000"/>
      <p:regular r:id="rId65"/>
    </p:embeddedFont>
    <p:embeddedFont>
      <p:font typeface="Monument Bold" charset="1" panose="00000300000000000000"/>
      <p:regular r:id="rId67"/>
    </p:embeddedFont>
    <p:embeddedFont>
      <p:font typeface="Open Sauce" charset="1" panose="00000500000000000000"/>
      <p:regular r:id="rId68"/>
    </p:embeddedFont>
    <p:embeddedFont>
      <p:font typeface="Canva Sans" charset="1" panose="020B0503030501040103"/>
      <p:regular r:id="rId74"/>
    </p:embeddedFont>
    <p:embeddedFont>
      <p:font typeface="Open Sans" charset="1" panose="020B0606030504020204"/>
      <p:regular r:id="rId88"/>
    </p:embeddedFont>
    <p:embeddedFont>
      <p:font typeface="Poppins Bold Italics" charset="1" panose="0000080000000000000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fonts/font64.fntdata" Type="http://schemas.openxmlformats.org/officeDocument/2006/relationships/font"/><Relationship Id="rId65" Target="fonts/font65.fntdata" Type="http://schemas.openxmlformats.org/officeDocument/2006/relationships/font"/><Relationship Id="rId66" Target="notesSlides/notesSlide2.xml" Type="http://schemas.openxmlformats.org/officeDocument/2006/relationships/notesSlide"/><Relationship Id="rId67" Target="fonts/font67.fntdata" Type="http://schemas.openxmlformats.org/officeDocument/2006/relationships/font"/><Relationship Id="rId68" Target="fonts/font68.fntdata" Type="http://schemas.openxmlformats.org/officeDocument/2006/relationships/font"/><Relationship Id="rId69" Target="notesSlides/notesSlide3.xml" Type="http://schemas.openxmlformats.org/officeDocument/2006/relationships/notesSlide"/><Relationship Id="rId7" Target="slides/slide2.xml" Type="http://schemas.openxmlformats.org/officeDocument/2006/relationships/slide"/><Relationship Id="rId70" Target="notesSlides/notesSlide4.xml" Type="http://schemas.openxmlformats.org/officeDocument/2006/relationships/notesSlide"/><Relationship Id="rId71" Target="notesSlides/notesSlide5.xml" Type="http://schemas.openxmlformats.org/officeDocument/2006/relationships/notesSlide"/><Relationship Id="rId72" Target="notesSlides/notesSlide6.xml" Type="http://schemas.openxmlformats.org/officeDocument/2006/relationships/notesSlide"/><Relationship Id="rId73" Target="notesSlides/notesSlide7.xml" Type="http://schemas.openxmlformats.org/officeDocument/2006/relationships/notesSlide"/><Relationship Id="rId74" Target="fonts/font74.fntdata" Type="http://schemas.openxmlformats.org/officeDocument/2006/relationships/font"/><Relationship Id="rId75" Target="notesSlides/notesSlide8.xml" Type="http://schemas.openxmlformats.org/officeDocument/2006/relationships/notesSlide"/><Relationship Id="rId76" Target="notesSlides/notesSlide9.xml" Type="http://schemas.openxmlformats.org/officeDocument/2006/relationships/notesSlide"/><Relationship Id="rId77" Target="notesSlides/notesSlide10.xml" Type="http://schemas.openxmlformats.org/officeDocument/2006/relationships/notesSlide"/><Relationship Id="rId78" Target="notesSlides/notesSlide11.xml" Type="http://schemas.openxmlformats.org/officeDocument/2006/relationships/notesSlide"/><Relationship Id="rId79" Target="notesSlides/notesSlide12.xml" Type="http://schemas.openxmlformats.org/officeDocument/2006/relationships/notesSlide"/><Relationship Id="rId8" Target="slides/slide3.xml" Type="http://schemas.openxmlformats.org/officeDocument/2006/relationships/slide"/><Relationship Id="rId80" Target="notesSlides/notesSlide13.xml" Type="http://schemas.openxmlformats.org/officeDocument/2006/relationships/notesSlide"/><Relationship Id="rId81" Target="notesSlides/notesSlide14.xml" Type="http://schemas.openxmlformats.org/officeDocument/2006/relationships/notesSlide"/><Relationship Id="rId82" Target="notesSlides/notesSlide15.xml" Type="http://schemas.openxmlformats.org/officeDocument/2006/relationships/notesSlide"/><Relationship Id="rId83" Target="notesSlides/notesSlide16.xml" Type="http://schemas.openxmlformats.org/officeDocument/2006/relationships/notesSlide"/><Relationship Id="rId84" Target="notesSlides/notesSlide17.xml" Type="http://schemas.openxmlformats.org/officeDocument/2006/relationships/notesSlide"/><Relationship Id="rId85" Target="notesSlides/notesSlide18.xml" Type="http://schemas.openxmlformats.org/officeDocument/2006/relationships/notesSlide"/><Relationship Id="rId86" Target="notesSlides/notesSlide19.xml" Type="http://schemas.openxmlformats.org/officeDocument/2006/relationships/notesSlide"/><Relationship Id="rId87" Target="notesSlides/notesSlide20.xml" Type="http://schemas.openxmlformats.org/officeDocument/2006/relationships/notesSlide"/><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notesSlides/notesSlide2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buyer still takes some risk because they reimburse costs, but the incentive motivates the seller to work efficiently and manage costs better.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buyer takes most of the risk because they reimburse all costs, and the award fee is subjective—it depends on the buyer’s evaluation of the seller’s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riskiest for the buyer because it can encourage the seller to spend more money unnecessarily since their fee grows as the costs increase.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riskiest for the buyer because it can encourage the seller to spend more money unnecessarily since their fee grows as the costs increase.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Example:</a:t>
            </a:r>
          </a:p>
          <a:p>
            <a:r>
              <a:rPr lang="en-US"/>
              <a:t>If you hire a contractor to fix your house but aren’t sure how long it will take or what materials are needed, you agree to pay for their time (e.g., $50/hour) and the materials they use (e.g., $20 for a bag of cement).</a:t>
            </a:r>
          </a:p>
          <a:p>
            <a:r>
              <a:rPr lang="en-US"/>
              <a:t/>
            </a:r>
          </a:p>
          <a:p>
            <a:r>
              <a:rPr lang="en-US"/>
              <a:t>Risk:</a:t>
            </a:r>
          </a:p>
          <a:p>
            <a:r>
              <a:rPr lang="en-US"/>
              <a:t>The buyer assumes more risk because the final cost can rise if the work takes longer or uses more materials than expected. This contract is commonly used in situations where flexibility is needed, such as repairs or research projects.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Example:</a:t>
            </a:r>
          </a:p>
          <a:p>
            <a:r>
              <a:rPr lang="en-US"/>
              <a:t>If you hire a company to build a road, they might charge $200 per meter. If the road ends up being 1,000 meters long, you pay $200,000. But if the length increases to 1,500 meters, the total cost will rise to $300,000.</a:t>
            </a:r>
          </a:p>
          <a:p>
            <a:r>
              <a:rPr lang="en-US"/>
              <a:t/>
            </a:r>
          </a:p>
          <a:p>
            <a:r>
              <a:rPr lang="en-US"/>
              <a:t>Risk:</a:t>
            </a:r>
          </a:p>
          <a:p>
            <a:r>
              <a:rPr lang="en-US"/>
              <a:t>The buyer assumes more risk because the final cost can rise if the work takes longer or uses more materials than expected. This contract is commonly used in situations where flexibility is needed, such as repairs or research projects.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Step 2: Plan Contracting</a:t>
            </a:r>
          </a:p>
          <a:p>
            <a:r>
              <a:rPr lang="en-US"/>
              <a:t/>
            </a:r>
          </a:p>
          <a:p>
            <a:r>
              <a:rPr lang="en-US"/>
              <a:t>Once you’ve decided what needs to be purchased or outsourced (from Step 1), the next step is to carefully plan the process of creating and managing the contracts. This involves determining how you’ll select the right seller, ensuring fair competition, and defining the rules and tools for procurement.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Contracts should be clear and detailed, specifying what both the buyer and seller are responsible for. A poorly written contract can lead to misunderstandings and disputes later.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Clearly defining evaluation criteria helps ensure that the selection process is transparent and fair. You should prioritize criteria based on what matters most for the project’s success.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Request for Proposal (RFP): Invitation for Bid (IFB): Used for competitive bidding when the requirements are clear and you’re mainly focused on price.</a:t>
            </a:r>
          </a:p>
          <a:p>
            <a:r>
              <a:rPr lang="en-US"/>
              <a:t/>
            </a:r>
          </a:p>
          <a:p>
            <a:r>
              <a:rPr lang="en-US"/>
              <a:t>Invitation for Bid (IFB): Used for competitive bidding when the requirements are clear and you’re mainly focused on price.</a:t>
            </a:r>
          </a:p>
          <a:p>
            <a:r>
              <a:rPr lang="en-US"/>
              <a:t/>
            </a:r>
          </a:p>
          <a:p>
            <a:r>
              <a:rPr lang="en-US"/>
              <a:t>Request for Quotation (RFQ): Used when you need pricing for specific goods or services, often for small or straightforward purchases.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Step 2: Plan Contracting</a:t>
            </a:r>
          </a:p>
          <a:p>
            <a:r>
              <a:rPr lang="en-US"/>
              <a:t/>
            </a:r>
          </a:p>
          <a:p>
            <a:r>
              <a:rPr lang="en-US"/>
              <a:t>Once you’ve decided what needs to be purchased or outsourced (from Step 1), the next step is to carefully plan the process of creating and managing the contracts. This involves determining how you’ll select the right seller, ensuring fair competition, and defining the rules and tools for procurement.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Sole Source Procurement: When only one supplier is capable of providing the required product or service.</a:t>
            </a:r>
          </a:p>
          <a:p>
            <a:r>
              <a:rPr lang="en-US"/>
              <a:t/>
            </a:r>
          </a:p>
          <a:p>
            <a:r>
              <a:rPr lang="en-US"/>
              <a:t>Direct Procurement: When urgency or specialized requirements prevent a competitive process.</a:t>
            </a:r>
          </a:p>
          <a:p>
            <a:r>
              <a:rPr lang="en-US"/>
              <a:t>How to explain:</a:t>
            </a:r>
          </a:p>
          <a:p>
            <a:r>
              <a:rPr lang="en-US"/>
              <a:t>Non-competitive procurement can save time in certain situations, but it must be justified to avoid ethical concerns or perceptions of favoritism.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Step 2: Plan Contracting</a:t>
            </a:r>
          </a:p>
          <a:p>
            <a:r>
              <a:rPr lang="en-US"/>
              <a:t/>
            </a:r>
          </a:p>
          <a:p>
            <a:r>
              <a:rPr lang="en-US"/>
              <a:t>Once you’ve decided what needs to be purchased or outsourced (from Step 1), the next step is to carefully plan the process of creating and managing the contracts. This involves determining how you’ll select the right seller, ensuring fair competition, and defining the rules and tools for procurement.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fixed price means both the buyer and seller agree on a set price for a product or service before any work starts. Once the price is agreed upon, it doesn’t change, no matter what happens during the project. The seller takes on most of the risk because they are responsible for finishing the job within the agreed price, even if costs end up being higher than expected.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pretty self explanatory. the budget for this is already staple and will not change from the agreed starting amount. this is a high risk for the seller because they must work within the agreed price regardless of cost changes within the actual current event. (ex. building a house with a fixed cost.)</a:t>
            </a:r>
          </a:p>
          <a:p>
            <a:r>
              <a:rPr lang="en-US"/>
              <a:t/>
            </a:r>
          </a:p>
          <a:p>
            <a:r>
              <a:rPr lang="en-US"/>
              <a:t/>
            </a:r>
          </a:p>
          <a:p>
            <a:r>
              <a:rPr lang="en-US"/>
              <a:t>For example:</a:t>
            </a:r>
          </a:p>
          <a:p>
            <a:r>
              <a:rPr lang="en-US"/>
              <a:t/>
            </a:r>
          </a:p>
          <a:p>
            <a:r>
              <a:rPr lang="en-US"/>
              <a:t>If the seller finishes the project early or stays under budget, they might get a bonus.</a:t>
            </a:r>
          </a:p>
          <a:p>
            <a:r>
              <a:rPr lang="en-US"/>
              <a:t>On the other hand, if they don’t meet the agreed goals, they don’t get the extra reward.</a:t>
            </a:r>
          </a:p>
          <a:p>
            <a:r>
              <a:rPr lang="en-US"/>
              <a:t>This motivates the seller to work efficiently while still sticking to the fixed price agreement.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pretty self explanatory. the budget for this is already staple and will not change from the agreed starting amount. this is a high risk for the seller because they must work within the agreed price regardless of cost changes within the actual current event. (ex. building a house with a fixed cost.)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pretty self explanatory. the budget for this is already staple and will not change from the agreed starting amount. this is a high risk for the seller because they must work within the agreed price regardless of cost changes within the actual current event. (ex. building a house with a fixed cost.)</a:t>
            </a:r>
          </a:p>
          <a:p>
            <a:r>
              <a:rPr lang="en-US"/>
              <a:t/>
            </a:r>
          </a:p>
          <a:p>
            <a:r>
              <a:rPr lang="en-US"/>
              <a:t/>
            </a:r>
          </a:p>
          <a:p>
            <a:r>
              <a:rPr lang="en-US"/>
              <a:t>For example:</a:t>
            </a:r>
          </a:p>
          <a:p>
            <a:r>
              <a:rPr lang="en-US"/>
              <a:t/>
            </a:r>
          </a:p>
          <a:p>
            <a:r>
              <a:rPr lang="en-US"/>
              <a:t>If the seller finishes the project early or stays under budget, they might get a bonus.</a:t>
            </a:r>
          </a:p>
          <a:p>
            <a:r>
              <a:rPr lang="en-US"/>
              <a:t>On the other hand, if they don’t meet the agreed goals, they don’t get the extra reward.</a:t>
            </a:r>
          </a:p>
          <a:p>
            <a:r>
              <a:rPr lang="en-US"/>
              <a:t>This motivates the seller to work efficiently while still sticking to the fixed price agreement.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buyer takes most of the risk because they cover the costs, even if they end up being higher than expected. These contracts are often used when the exact work or costs are hard to estimate at the start.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buyer takes most of the risk because they cover the costs, even if they end up being higher than expected. These contracts are often used when the exact work or costs are hard to estimate at the start.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gif"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gif"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gif"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notesSlides/notesSlide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3.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notesSlides/notesSlide2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3.gif" Type="http://schemas.openxmlformats.org/officeDocument/2006/relationships/image"/><Relationship Id="rId2" Target="../notesSlides/notesSlide2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gif"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gif"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gif"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560656"/>
            <a:chOff x="0" y="0"/>
            <a:chExt cx="2109677" cy="341905"/>
          </a:xfrm>
        </p:grpSpPr>
        <p:sp>
          <p:nvSpPr>
            <p:cNvPr name="Freeform 15" id="15"/>
            <p:cNvSpPr/>
            <p:nvPr/>
          </p:nvSpPr>
          <p:spPr>
            <a:xfrm flipH="false" flipV="false" rot="0">
              <a:off x="0" y="0"/>
              <a:ext cx="2109677" cy="341905"/>
            </a:xfrm>
            <a:custGeom>
              <a:avLst/>
              <a:gdLst/>
              <a:ahLst/>
              <a:cxnLst/>
              <a:rect r="r" b="b" t="t" l="l"/>
              <a:pathLst>
                <a:path h="341905" w="2109677">
                  <a:moveTo>
                    <a:pt x="0" y="0"/>
                  </a:moveTo>
                  <a:lnTo>
                    <a:pt x="2109677" y="0"/>
                  </a:lnTo>
                  <a:lnTo>
                    <a:pt x="2109677" y="341905"/>
                  </a:lnTo>
                  <a:lnTo>
                    <a:pt x="0" y="341905"/>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3800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674166" y="8268496"/>
            <a:ext cx="5482107" cy="558178"/>
          </a:xfrm>
          <a:custGeom>
            <a:avLst/>
            <a:gdLst/>
            <a:ahLst/>
            <a:cxnLst/>
            <a:rect r="r" b="b" t="t" l="l"/>
            <a:pathLst>
              <a:path h="558178" w="5482107">
                <a:moveTo>
                  <a:pt x="0" y="0"/>
                </a:moveTo>
                <a:lnTo>
                  <a:pt x="5482107" y="0"/>
                </a:lnTo>
                <a:lnTo>
                  <a:pt x="5482107" y="558178"/>
                </a:lnTo>
                <a:lnTo>
                  <a:pt x="0" y="5581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2782027" y="1732953"/>
            <a:ext cx="2776718" cy="44725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Learning Team 8</a:t>
            </a:r>
          </a:p>
        </p:txBody>
      </p:sp>
      <p:sp>
        <p:nvSpPr>
          <p:cNvPr name="TextBox 24" id="24"/>
          <p:cNvSpPr txBox="true"/>
          <p:nvPr/>
        </p:nvSpPr>
        <p:spPr>
          <a:xfrm rot="0">
            <a:off x="1614590" y="3850608"/>
            <a:ext cx="6522309" cy="1533658"/>
          </a:xfrm>
          <a:prstGeom prst="rect">
            <a:avLst/>
          </a:prstGeom>
        </p:spPr>
        <p:txBody>
          <a:bodyPr anchor="t" rtlCol="false" tIns="0" lIns="0" bIns="0" rIns="0">
            <a:spAutoFit/>
          </a:bodyPr>
          <a:lstStyle/>
          <a:p>
            <a:pPr algn="l">
              <a:lnSpc>
                <a:spcPts val="12592"/>
              </a:lnSpc>
              <a:spcBef>
                <a:spcPct val="0"/>
              </a:spcBef>
            </a:pPr>
            <a:r>
              <a:rPr lang="en-US" sz="8994">
                <a:solidFill>
                  <a:srgbClr val="3428BA"/>
                </a:solidFill>
                <a:latin typeface="Anton"/>
                <a:ea typeface="Anton"/>
                <a:cs typeface="Anton"/>
                <a:sym typeface="Anton"/>
              </a:rPr>
              <a:t>PROCUREMENT</a:t>
            </a:r>
          </a:p>
        </p:txBody>
      </p:sp>
      <p:sp>
        <p:nvSpPr>
          <p:cNvPr name="TextBox 25" id="25"/>
          <p:cNvSpPr txBox="true"/>
          <p:nvPr/>
        </p:nvSpPr>
        <p:spPr>
          <a:xfrm rot="0">
            <a:off x="3439647" y="5335696"/>
            <a:ext cx="6989220" cy="1642247"/>
          </a:xfrm>
          <a:prstGeom prst="rect">
            <a:avLst/>
          </a:prstGeom>
        </p:spPr>
        <p:txBody>
          <a:bodyPr anchor="t" rtlCol="false" tIns="0" lIns="0" bIns="0" rIns="0">
            <a:spAutoFit/>
          </a:bodyPr>
          <a:lstStyle/>
          <a:p>
            <a:pPr algn="l">
              <a:lnSpc>
                <a:spcPts val="13432"/>
              </a:lnSpc>
              <a:spcBef>
                <a:spcPct val="0"/>
              </a:spcBef>
            </a:pPr>
            <a:r>
              <a:rPr lang="en-US" sz="9594">
                <a:solidFill>
                  <a:srgbClr val="FFFFFF"/>
                </a:solidFill>
                <a:latin typeface="Anton"/>
                <a:ea typeface="Anton"/>
                <a:cs typeface="Anton"/>
                <a:sym typeface="Anton"/>
              </a:rPr>
              <a:t>IT317-G6</a:t>
            </a:r>
          </a:p>
        </p:txBody>
      </p:sp>
      <p:sp>
        <p:nvSpPr>
          <p:cNvPr name="TextBox 26" id="26"/>
          <p:cNvSpPr txBox="true"/>
          <p:nvPr/>
        </p:nvSpPr>
        <p:spPr>
          <a:xfrm rot="0">
            <a:off x="3115321" y="8362421"/>
            <a:ext cx="3520848" cy="341752"/>
          </a:xfrm>
          <a:prstGeom prst="rect">
            <a:avLst/>
          </a:prstGeom>
        </p:spPr>
        <p:txBody>
          <a:bodyPr anchor="t" rtlCol="false" tIns="0" lIns="0" bIns="0" rIns="0">
            <a:spAutoFit/>
          </a:bodyPr>
          <a:lstStyle/>
          <a:p>
            <a:pPr algn="l">
              <a:lnSpc>
                <a:spcPts val="2898"/>
              </a:lnSpc>
              <a:spcBef>
                <a:spcPct val="0"/>
              </a:spcBef>
            </a:pPr>
            <a:r>
              <a:rPr lang="en-US" b="true" sz="2070">
                <a:solidFill>
                  <a:srgbClr val="FFFFFF"/>
                </a:solidFill>
                <a:latin typeface="Canva Sans Bold"/>
                <a:ea typeface="Canva Sans Bold"/>
                <a:cs typeface="Canva Sans Bold"/>
                <a:sym typeface="Canva Sans Bold"/>
              </a:rPr>
              <a:t>https://cit.edu/</a:t>
            </a:r>
          </a:p>
        </p:txBody>
      </p:sp>
      <p:sp>
        <p:nvSpPr>
          <p:cNvPr name="Freeform 27" id="2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10324379" cy="1637355"/>
            <a:chOff x="0" y="0"/>
            <a:chExt cx="2460845" cy="390268"/>
          </a:xfrm>
        </p:grpSpPr>
        <p:sp>
          <p:nvSpPr>
            <p:cNvPr name="Freeform 4" id="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2" id="12"/>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3" id="13"/>
          <p:cNvSpPr txBox="true"/>
          <p:nvPr/>
        </p:nvSpPr>
        <p:spPr>
          <a:xfrm rot="0">
            <a:off x="9345026" y="1757384"/>
            <a:ext cx="5345821" cy="212750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4 types of Cost-Reimbursement:</a:t>
            </a:r>
          </a:p>
          <a:p>
            <a:pPr algn="l">
              <a:lnSpc>
                <a:spcPts val="5585"/>
              </a:lnSpc>
              <a:spcBef>
                <a:spcPct val="0"/>
              </a:spcBef>
            </a:pPr>
          </a:p>
        </p:txBody>
      </p:sp>
      <p:sp>
        <p:nvSpPr>
          <p:cNvPr name="TextBox 14" id="14"/>
          <p:cNvSpPr txBox="true"/>
          <p:nvPr/>
        </p:nvSpPr>
        <p:spPr>
          <a:xfrm rot="0">
            <a:off x="9345026" y="3827740"/>
            <a:ext cx="5043636"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1. Cost-Plus-Fixed Fee (CPFF)</a:t>
            </a:r>
          </a:p>
        </p:txBody>
      </p:sp>
      <p:sp>
        <p:nvSpPr>
          <p:cNvPr name="TextBox 15" id="15"/>
          <p:cNvSpPr txBox="true"/>
          <p:nvPr/>
        </p:nvSpPr>
        <p:spPr>
          <a:xfrm rot="0">
            <a:off x="9345026" y="4428172"/>
            <a:ext cx="5345821" cy="1934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adds a fixed fee as the seller's profit. The fixed fee does not change, no matter how well or poorly the seller performs.</a:t>
            </a:r>
          </a:p>
        </p:txBody>
      </p:sp>
      <p:sp>
        <p:nvSpPr>
          <p:cNvPr name="TextBox 16" id="16"/>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TextBox 17" id="17"/>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18" id="18"/>
          <p:cNvGrpSpPr/>
          <p:nvPr/>
        </p:nvGrpSpPr>
        <p:grpSpPr>
          <a:xfrm rot="0">
            <a:off x="805815" y="507218"/>
            <a:ext cx="1042965" cy="10429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3" id="23"/>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true" flipV="false" rot="0">
            <a:off x="14221701" y="392517"/>
            <a:ext cx="3958208" cy="1899940"/>
          </a:xfrm>
          <a:prstGeom prst="rect">
            <a:avLst/>
          </a:prstGeom>
        </p:spPr>
      </p:pic>
      <p:pic>
        <p:nvPicPr>
          <p:cNvPr name="Picture 6" id="6"/>
          <p:cNvPicPr>
            <a:picLocks noChangeAspect="true"/>
          </p:cNvPicPr>
          <p:nvPr/>
        </p:nvPicPr>
        <p:blipFill>
          <a:blip r:embed="rId3"/>
          <a:srcRect l="0" t="0" r="0" b="0"/>
          <a:stretch>
            <a:fillRect/>
          </a:stretch>
        </p:blipFill>
        <p:spPr>
          <a:xfrm flipH="true" flipV="false" rot="0">
            <a:off x="15938961" y="8731663"/>
            <a:ext cx="3240285" cy="1555337"/>
          </a:xfrm>
          <a:prstGeom prst="rect">
            <a:avLst/>
          </a:prstGeom>
        </p:spPr>
      </p:pic>
      <p:sp>
        <p:nvSpPr>
          <p:cNvPr name="TextBox 7" id="7"/>
          <p:cNvSpPr txBox="true"/>
          <p:nvPr/>
        </p:nvSpPr>
        <p:spPr>
          <a:xfrm rot="0">
            <a:off x="9345026" y="1757384"/>
            <a:ext cx="5345821" cy="212750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4 types of Cost-Reimbursement:</a:t>
            </a:r>
          </a:p>
          <a:p>
            <a:pPr algn="l">
              <a:lnSpc>
                <a:spcPts val="5585"/>
              </a:lnSpc>
              <a:spcBef>
                <a:spcPct val="0"/>
              </a:spcBef>
            </a:pPr>
          </a:p>
        </p:txBody>
      </p:sp>
      <p:sp>
        <p:nvSpPr>
          <p:cNvPr name="TextBox 8" id="8"/>
          <p:cNvSpPr txBox="true"/>
          <p:nvPr/>
        </p:nvSpPr>
        <p:spPr>
          <a:xfrm rot="0">
            <a:off x="9345026" y="3827740"/>
            <a:ext cx="5043636"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1. Cost-Plus-Fixed Fee (CPFF)</a:t>
            </a:r>
          </a:p>
        </p:txBody>
      </p:sp>
      <p:sp>
        <p:nvSpPr>
          <p:cNvPr name="TextBox 9" id="9"/>
          <p:cNvSpPr txBox="true"/>
          <p:nvPr/>
        </p:nvSpPr>
        <p:spPr>
          <a:xfrm rot="0">
            <a:off x="9345026" y="4428172"/>
            <a:ext cx="5345821" cy="1934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adds a fixed fee as the seller's profit. The fixed fee does not change, no matter how well or poorly the seller performs.</a:t>
            </a:r>
          </a:p>
        </p:txBody>
      </p:sp>
      <p:sp>
        <p:nvSpPr>
          <p:cNvPr name="TextBox 10" id="10"/>
          <p:cNvSpPr txBox="true"/>
          <p:nvPr/>
        </p:nvSpPr>
        <p:spPr>
          <a:xfrm rot="0">
            <a:off x="9348344" y="6963397"/>
            <a:ext cx="5671765"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2. Cost-Plus-Incentive Fee (CPIF)</a:t>
            </a:r>
          </a:p>
        </p:txBody>
      </p:sp>
      <p:sp>
        <p:nvSpPr>
          <p:cNvPr name="TextBox 11" id="11"/>
          <p:cNvSpPr txBox="true"/>
          <p:nvPr/>
        </p:nvSpPr>
        <p:spPr>
          <a:xfrm rot="0">
            <a:off x="9348344" y="7542868"/>
            <a:ext cx="6149926" cy="1934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adds an extra payment (incentive fee) if the seller meets certain goals, like finishing on time or under budget.</a:t>
            </a:r>
          </a:p>
          <a:p>
            <a:pPr algn="l">
              <a:lnSpc>
                <a:spcPts val="3079"/>
              </a:lnSpc>
              <a:spcBef>
                <a:spcPct val="0"/>
              </a:spcBef>
            </a:pPr>
          </a:p>
        </p:txBody>
      </p:sp>
      <p:sp>
        <p:nvSpPr>
          <p:cNvPr name="Freeform 12" id="1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868364" y="5076825"/>
            <a:ext cx="10324379" cy="1637355"/>
            <a:chOff x="0" y="0"/>
            <a:chExt cx="2460845" cy="390268"/>
          </a:xfrm>
        </p:grpSpPr>
        <p:sp>
          <p:nvSpPr>
            <p:cNvPr name="Freeform 14" id="1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15" id="1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17" id="17"/>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sp>
        <p:nvSpPr>
          <p:cNvPr name="TextBox 18" id="18"/>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TextBox 19" id="19"/>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20" id="20"/>
          <p:cNvGrpSpPr/>
          <p:nvPr/>
        </p:nvGrpSpPr>
        <p:grpSpPr>
          <a:xfrm rot="0">
            <a:off x="805815" y="507218"/>
            <a:ext cx="1042965" cy="10429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5" id="25"/>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10324379" cy="1637355"/>
            <a:chOff x="0" y="0"/>
            <a:chExt cx="2460845" cy="390268"/>
          </a:xfrm>
        </p:grpSpPr>
        <p:sp>
          <p:nvSpPr>
            <p:cNvPr name="Freeform 4" id="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2" id="12"/>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3" id="13"/>
          <p:cNvSpPr txBox="true"/>
          <p:nvPr/>
        </p:nvSpPr>
        <p:spPr>
          <a:xfrm rot="0">
            <a:off x="9345026" y="1757384"/>
            <a:ext cx="5345821" cy="212750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4 types of Cost-Reimbursement:</a:t>
            </a:r>
          </a:p>
          <a:p>
            <a:pPr algn="l">
              <a:lnSpc>
                <a:spcPts val="5585"/>
              </a:lnSpc>
              <a:spcBef>
                <a:spcPct val="0"/>
              </a:spcBef>
            </a:pPr>
          </a:p>
        </p:txBody>
      </p:sp>
      <p:sp>
        <p:nvSpPr>
          <p:cNvPr name="TextBox 14" id="14"/>
          <p:cNvSpPr txBox="true"/>
          <p:nvPr/>
        </p:nvSpPr>
        <p:spPr>
          <a:xfrm rot="0">
            <a:off x="9345026" y="3827740"/>
            <a:ext cx="5287342"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3. Cost-Plus-Award Fee (CPAF)</a:t>
            </a:r>
          </a:p>
        </p:txBody>
      </p:sp>
      <p:sp>
        <p:nvSpPr>
          <p:cNvPr name="TextBox 15" id="15"/>
          <p:cNvSpPr txBox="true"/>
          <p:nvPr/>
        </p:nvSpPr>
        <p:spPr>
          <a:xfrm rot="0">
            <a:off x="9345026" y="4428172"/>
            <a:ext cx="5345821" cy="1934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offers an award fee based on how well the seller performs, judged by the buyer's criteria (e.g., quality or customer satisfaction).</a:t>
            </a:r>
          </a:p>
        </p:txBody>
      </p:sp>
      <p:sp>
        <p:nvSpPr>
          <p:cNvPr name="TextBox 16" id="16"/>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TextBox 17" id="17"/>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18" id="18"/>
          <p:cNvGrpSpPr/>
          <p:nvPr/>
        </p:nvGrpSpPr>
        <p:grpSpPr>
          <a:xfrm rot="0">
            <a:off x="805815" y="507218"/>
            <a:ext cx="1042965" cy="10429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3" id="23"/>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200805" y="2680388"/>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true" flipV="false" rot="0">
            <a:off x="14221701" y="392517"/>
            <a:ext cx="3958208" cy="1899940"/>
          </a:xfrm>
          <a:prstGeom prst="rect">
            <a:avLst/>
          </a:prstGeom>
        </p:spPr>
      </p:pic>
      <p:pic>
        <p:nvPicPr>
          <p:cNvPr name="Picture 6" id="6"/>
          <p:cNvPicPr>
            <a:picLocks noChangeAspect="true"/>
          </p:cNvPicPr>
          <p:nvPr/>
        </p:nvPicPr>
        <p:blipFill>
          <a:blip r:embed="rId3"/>
          <a:srcRect l="0" t="0" r="0" b="0"/>
          <a:stretch>
            <a:fillRect/>
          </a:stretch>
        </p:blipFill>
        <p:spPr>
          <a:xfrm flipH="true" flipV="false" rot="0">
            <a:off x="15938961" y="8731663"/>
            <a:ext cx="3240285" cy="1555337"/>
          </a:xfrm>
          <a:prstGeom prst="rect">
            <a:avLst/>
          </a:prstGeom>
        </p:spPr>
      </p:pic>
      <p:sp>
        <p:nvSpPr>
          <p:cNvPr name="TextBox 7" id="7"/>
          <p:cNvSpPr txBox="true"/>
          <p:nvPr/>
        </p:nvSpPr>
        <p:spPr>
          <a:xfrm rot="0">
            <a:off x="9345026" y="1757384"/>
            <a:ext cx="5345821" cy="212750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4 types of Cost-Reimbursement:</a:t>
            </a:r>
          </a:p>
          <a:p>
            <a:pPr algn="l">
              <a:lnSpc>
                <a:spcPts val="5585"/>
              </a:lnSpc>
              <a:spcBef>
                <a:spcPct val="0"/>
              </a:spcBef>
            </a:pPr>
          </a:p>
        </p:txBody>
      </p:sp>
      <p:sp>
        <p:nvSpPr>
          <p:cNvPr name="TextBox 8" id="8"/>
          <p:cNvSpPr txBox="true"/>
          <p:nvPr/>
        </p:nvSpPr>
        <p:spPr>
          <a:xfrm rot="0">
            <a:off x="9345026" y="3827740"/>
            <a:ext cx="5287342"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3. Cost-Plus-Award Fee (CPAF)</a:t>
            </a:r>
          </a:p>
        </p:txBody>
      </p:sp>
      <p:sp>
        <p:nvSpPr>
          <p:cNvPr name="TextBox 9" id="9"/>
          <p:cNvSpPr txBox="true"/>
          <p:nvPr/>
        </p:nvSpPr>
        <p:spPr>
          <a:xfrm rot="0">
            <a:off x="9345026" y="4428172"/>
            <a:ext cx="5345821" cy="19348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offers an award fee based on how well the seller performs, judged by the buyer's criteria (e.g., quality or customer satisfaction).</a:t>
            </a:r>
          </a:p>
        </p:txBody>
      </p:sp>
      <p:sp>
        <p:nvSpPr>
          <p:cNvPr name="TextBox 10" id="10"/>
          <p:cNvSpPr txBox="true"/>
          <p:nvPr/>
        </p:nvSpPr>
        <p:spPr>
          <a:xfrm rot="0">
            <a:off x="9348344" y="6963397"/>
            <a:ext cx="7360518"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4. Cost-Plus-A-Percentage-Of-Cost (CPPC)</a:t>
            </a:r>
          </a:p>
        </p:txBody>
      </p:sp>
      <p:sp>
        <p:nvSpPr>
          <p:cNvPr name="TextBox 11" id="11"/>
          <p:cNvSpPr txBox="true"/>
          <p:nvPr/>
        </p:nvSpPr>
        <p:spPr>
          <a:xfrm rot="0">
            <a:off x="9348344" y="7542868"/>
            <a:ext cx="6149926" cy="1544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Canva Sans"/>
                <a:ea typeface="Canva Sans"/>
                <a:cs typeface="Canva Sans"/>
                <a:sym typeface="Canva Sans"/>
              </a:rPr>
              <a:t>The buyer pays back all the seller's costs and also gives the seller a percentage of the total cost as a fee. The higher the costs, the higher the seller's fee.</a:t>
            </a:r>
          </a:p>
        </p:txBody>
      </p:sp>
      <p:sp>
        <p:nvSpPr>
          <p:cNvPr name="Freeform 12" id="1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868364" y="5076825"/>
            <a:ext cx="10324379" cy="1637355"/>
            <a:chOff x="0" y="0"/>
            <a:chExt cx="2460845" cy="390268"/>
          </a:xfrm>
        </p:grpSpPr>
        <p:sp>
          <p:nvSpPr>
            <p:cNvPr name="Freeform 14" id="1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15" id="1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17" id="17"/>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sp>
        <p:nvSpPr>
          <p:cNvPr name="TextBox 18" id="18"/>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TextBox 19" id="19"/>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20" id="20"/>
          <p:cNvGrpSpPr/>
          <p:nvPr/>
        </p:nvGrpSpPr>
        <p:grpSpPr>
          <a:xfrm rot="0">
            <a:off x="805815" y="507218"/>
            <a:ext cx="1042965" cy="10429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5" id="25"/>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618318" y="258665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3"/>
          <a:srcRect l="0" t="0" r="0" b="0"/>
          <a:stretch>
            <a:fillRect/>
          </a:stretch>
        </p:blipFill>
        <p:spPr>
          <a:xfrm flipH="true" flipV="false" rot="0">
            <a:off x="14221701" y="392517"/>
            <a:ext cx="3958208" cy="1899940"/>
          </a:xfrm>
          <a:prstGeom prst="rect">
            <a:avLst/>
          </a:prstGeom>
        </p:spPr>
      </p:pic>
      <p:pic>
        <p:nvPicPr>
          <p:cNvPr name="Picture 6" id="6"/>
          <p:cNvPicPr>
            <a:picLocks noChangeAspect="true"/>
          </p:cNvPicPr>
          <p:nvPr/>
        </p:nvPicPr>
        <p:blipFill>
          <a:blip r:embed="rId3"/>
          <a:srcRect l="0" t="0" r="0" b="0"/>
          <a:stretch>
            <a:fillRect/>
          </a:stretch>
        </p:blipFill>
        <p:spPr>
          <a:xfrm flipH="true" flipV="false" rot="0">
            <a:off x="15938961" y="8731663"/>
            <a:ext cx="3240285" cy="1555337"/>
          </a:xfrm>
          <a:prstGeom prst="rect">
            <a:avLst/>
          </a:prstGeom>
        </p:spPr>
      </p:pic>
      <p:sp>
        <p:nvSpPr>
          <p:cNvPr name="TextBox 7" id="7"/>
          <p:cNvSpPr txBox="true"/>
          <p:nvPr/>
        </p:nvSpPr>
        <p:spPr>
          <a:xfrm rot="0">
            <a:off x="9345026" y="1757384"/>
            <a:ext cx="5345821" cy="212750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4 types of Cost-Reimbursement:</a:t>
            </a:r>
          </a:p>
          <a:p>
            <a:pPr algn="l">
              <a:lnSpc>
                <a:spcPts val="5585"/>
              </a:lnSpc>
              <a:spcBef>
                <a:spcPct val="0"/>
              </a:spcBef>
            </a:pPr>
          </a:p>
        </p:txBody>
      </p:sp>
      <p:sp>
        <p:nvSpPr>
          <p:cNvPr name="TextBox 8" id="8"/>
          <p:cNvSpPr txBox="true"/>
          <p:nvPr/>
        </p:nvSpPr>
        <p:spPr>
          <a:xfrm rot="0">
            <a:off x="9345026" y="6543649"/>
            <a:ext cx="5287342"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3. Cost-Plus-Award Fee (CPAF)</a:t>
            </a:r>
          </a:p>
        </p:txBody>
      </p:sp>
      <p:sp>
        <p:nvSpPr>
          <p:cNvPr name="TextBox 9" id="9"/>
          <p:cNvSpPr txBox="true"/>
          <p:nvPr/>
        </p:nvSpPr>
        <p:spPr>
          <a:xfrm rot="0">
            <a:off x="9380038" y="7702749"/>
            <a:ext cx="7360518"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4. Cost-Plus-A-Percentage-Of-Cost (CPPC)</a:t>
            </a:r>
          </a:p>
        </p:txBody>
      </p:sp>
      <p:sp>
        <p:nvSpPr>
          <p:cNvPr name="TextBox 10" id="10"/>
          <p:cNvSpPr txBox="true"/>
          <p:nvPr/>
        </p:nvSpPr>
        <p:spPr>
          <a:xfrm rot="0">
            <a:off x="9345026" y="4114620"/>
            <a:ext cx="5043636"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1. Cost-Plus-Fixed Fee (CPFF)</a:t>
            </a:r>
          </a:p>
        </p:txBody>
      </p:sp>
      <p:sp>
        <p:nvSpPr>
          <p:cNvPr name="TextBox 11" id="11"/>
          <p:cNvSpPr txBox="true"/>
          <p:nvPr/>
        </p:nvSpPr>
        <p:spPr>
          <a:xfrm rot="0">
            <a:off x="9345026" y="5346448"/>
            <a:ext cx="5671765"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Canva Sans Bold"/>
                <a:ea typeface="Canva Sans Bold"/>
                <a:cs typeface="Canva Sans Bold"/>
                <a:sym typeface="Canva Sans Bold"/>
              </a:rPr>
              <a:t>2. Cost-Plus-Incentive Fee (CPIF)</a:t>
            </a:r>
          </a:p>
        </p:txBody>
      </p:sp>
      <p:sp>
        <p:nvSpPr>
          <p:cNvPr name="TextBox 12" id="12"/>
          <p:cNvSpPr txBox="true"/>
          <p:nvPr/>
        </p:nvSpPr>
        <p:spPr>
          <a:xfrm rot="0">
            <a:off x="9345026" y="4618113"/>
            <a:ext cx="555471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CPFF gives the seller a fixed fee no matter what.</a:t>
            </a:r>
          </a:p>
        </p:txBody>
      </p:sp>
      <p:sp>
        <p:nvSpPr>
          <p:cNvPr name="TextBox 13" id="13"/>
          <p:cNvSpPr txBox="true"/>
          <p:nvPr/>
        </p:nvSpPr>
        <p:spPr>
          <a:xfrm rot="0">
            <a:off x="9380038" y="5857402"/>
            <a:ext cx="280087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CPIF rewards efficiency.</a:t>
            </a:r>
          </a:p>
        </p:txBody>
      </p:sp>
      <p:sp>
        <p:nvSpPr>
          <p:cNvPr name="TextBox 14" id="14"/>
          <p:cNvSpPr txBox="true"/>
          <p:nvPr/>
        </p:nvSpPr>
        <p:spPr>
          <a:xfrm rot="0">
            <a:off x="9380038" y="7024257"/>
            <a:ext cx="623828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CPAF adds a bonus based on subjective performance.</a:t>
            </a:r>
          </a:p>
        </p:txBody>
      </p:sp>
      <p:sp>
        <p:nvSpPr>
          <p:cNvPr name="TextBox 15" id="15"/>
          <p:cNvSpPr txBox="true"/>
          <p:nvPr/>
        </p:nvSpPr>
        <p:spPr>
          <a:xfrm rot="0">
            <a:off x="9380038" y="8212655"/>
            <a:ext cx="684817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CPPC risks overspending because the fee grows with costs.</a:t>
            </a:r>
          </a:p>
        </p:txBody>
      </p:sp>
      <p:sp>
        <p:nvSpPr>
          <p:cNvPr name="Freeform 16" id="16"/>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868364" y="5076825"/>
            <a:ext cx="10324379" cy="1637355"/>
            <a:chOff x="0" y="0"/>
            <a:chExt cx="2460845" cy="390268"/>
          </a:xfrm>
        </p:grpSpPr>
        <p:sp>
          <p:nvSpPr>
            <p:cNvPr name="Freeform 18" id="18"/>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19" id="19"/>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AutoShape 21" id="21"/>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22" id="22"/>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sp>
        <p:nvSpPr>
          <p:cNvPr name="TextBox 23" id="23"/>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24" id="24"/>
          <p:cNvGrpSpPr/>
          <p:nvPr/>
        </p:nvGrpSpPr>
        <p:grpSpPr>
          <a:xfrm rot="0">
            <a:off x="805815" y="507218"/>
            <a:ext cx="1042965" cy="104296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9" id="29"/>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10324379" cy="1637355"/>
            <a:chOff x="0" y="0"/>
            <a:chExt cx="2460845" cy="390268"/>
          </a:xfrm>
        </p:grpSpPr>
        <p:sp>
          <p:nvSpPr>
            <p:cNvPr name="Freeform 4" id="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86355"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TIME-</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872973" y="5390833"/>
            <a:ext cx="7326599"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AND-MATERIALS</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144000" y="3156798"/>
            <a:ext cx="5596037" cy="4041396"/>
          </a:xfrm>
          <a:prstGeom prst="rect">
            <a:avLst/>
          </a:prstGeom>
        </p:spPr>
        <p:txBody>
          <a:bodyPr anchor="t" rtlCol="false" tIns="0" lIns="0" bIns="0" rIns="0">
            <a:spAutoFit/>
          </a:bodyPr>
          <a:lstStyle/>
          <a:p>
            <a:pPr algn="l">
              <a:lnSpc>
                <a:spcPts val="4045"/>
              </a:lnSpc>
              <a:spcBef>
                <a:spcPct val="0"/>
              </a:spcBef>
            </a:pPr>
            <a:r>
              <a:rPr lang="en-US" sz="2889">
                <a:solidFill>
                  <a:srgbClr val="000000"/>
                </a:solidFill>
                <a:latin typeface="Poppins"/>
                <a:ea typeface="Poppins"/>
                <a:cs typeface="Poppins"/>
                <a:sym typeface="Poppins"/>
              </a:rPr>
              <a:t>the buyer agrees to pay for the time spent (e.g., hourly or daily rates) and materials used by the seller to complete the work. There’s no fixed total cost, making it flexible for projects where the full scope of work isn’t known upfront.</a:t>
            </a:r>
          </a:p>
        </p:txBody>
      </p:sp>
      <p:pic>
        <p:nvPicPr>
          <p:cNvPr name="Picture 13" id="13"/>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4" id="14"/>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5" id="15"/>
          <p:cNvSpPr txBox="true"/>
          <p:nvPr/>
        </p:nvSpPr>
        <p:spPr>
          <a:xfrm rot="0">
            <a:off x="1233060"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3.</a:t>
            </a:r>
          </a:p>
        </p:txBody>
      </p:sp>
      <p:grpSp>
        <p:nvGrpSpPr>
          <p:cNvPr name="Group 16" id="16"/>
          <p:cNvGrpSpPr/>
          <p:nvPr/>
        </p:nvGrpSpPr>
        <p:grpSpPr>
          <a:xfrm rot="0">
            <a:off x="805815" y="507218"/>
            <a:ext cx="1042965" cy="104296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1" id="21"/>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8560497" cy="1637355"/>
            <a:chOff x="0" y="0"/>
            <a:chExt cx="2040419" cy="390268"/>
          </a:xfrm>
        </p:grpSpPr>
        <p:sp>
          <p:nvSpPr>
            <p:cNvPr name="Freeform 4" id="4"/>
            <p:cNvSpPr/>
            <p:nvPr/>
          </p:nvSpPr>
          <p:spPr>
            <a:xfrm flipH="false" flipV="false" rot="0">
              <a:off x="0" y="0"/>
              <a:ext cx="2040419" cy="390268"/>
            </a:xfrm>
            <a:custGeom>
              <a:avLst/>
              <a:gdLst/>
              <a:ahLst/>
              <a:cxnLst/>
              <a:rect r="r" b="b" t="t" l="l"/>
              <a:pathLst>
                <a:path h="390268" w="2040419">
                  <a:moveTo>
                    <a:pt x="0" y="0"/>
                  </a:moveTo>
                  <a:lnTo>
                    <a:pt x="2040419" y="0"/>
                  </a:lnTo>
                  <a:lnTo>
                    <a:pt x="2040419"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040419" cy="4283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86355"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UNIT</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3617317" y="5347909"/>
            <a:ext cx="2744344"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PRICE</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144000" y="3199722"/>
            <a:ext cx="5596037" cy="4041396"/>
          </a:xfrm>
          <a:prstGeom prst="rect">
            <a:avLst/>
          </a:prstGeom>
        </p:spPr>
        <p:txBody>
          <a:bodyPr anchor="t" rtlCol="false" tIns="0" lIns="0" bIns="0" rIns="0">
            <a:spAutoFit/>
          </a:bodyPr>
          <a:lstStyle/>
          <a:p>
            <a:pPr algn="l">
              <a:lnSpc>
                <a:spcPts val="4045"/>
              </a:lnSpc>
              <a:spcBef>
                <a:spcPct val="0"/>
              </a:spcBef>
            </a:pPr>
            <a:r>
              <a:rPr lang="en-US" sz="2889">
                <a:solidFill>
                  <a:srgbClr val="000000"/>
                </a:solidFill>
                <a:latin typeface="Poppins"/>
                <a:ea typeface="Poppins"/>
                <a:cs typeface="Poppins"/>
                <a:sym typeface="Poppins"/>
              </a:rPr>
              <a:t>the buyer and seller agree on a fixed price per unit of work or item, but the total cost depends on how many units are completed or required. The price per unit is fixed, but the final bill varies depending on the actual quantity.</a:t>
            </a:r>
          </a:p>
        </p:txBody>
      </p:sp>
      <p:pic>
        <p:nvPicPr>
          <p:cNvPr name="Picture 13" id="13"/>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4" id="14"/>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5" id="15"/>
          <p:cNvSpPr txBox="true"/>
          <p:nvPr/>
        </p:nvSpPr>
        <p:spPr>
          <a:xfrm rot="0">
            <a:off x="1233060"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4.</a:t>
            </a:r>
          </a:p>
        </p:txBody>
      </p:sp>
      <p:grpSp>
        <p:nvGrpSpPr>
          <p:cNvPr name="Group 16" id="16"/>
          <p:cNvGrpSpPr/>
          <p:nvPr/>
        </p:nvGrpSpPr>
        <p:grpSpPr>
          <a:xfrm rot="0">
            <a:off x="805815" y="507218"/>
            <a:ext cx="1042965" cy="104296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1" id="21"/>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428BA">
                <a:alpha val="100000"/>
              </a:srgbClr>
            </a:gs>
            <a:gs pos="100000">
              <a:srgbClr val="5FA2D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25853" y="3446232"/>
            <a:ext cx="13236260" cy="2717809"/>
          </a:xfrm>
          <a:prstGeom prst="rect">
            <a:avLst/>
          </a:prstGeom>
        </p:spPr>
        <p:txBody>
          <a:bodyPr anchor="t" rtlCol="false" tIns="0" lIns="0" bIns="0" rIns="0">
            <a:spAutoFit/>
          </a:bodyPr>
          <a:lstStyle/>
          <a:p>
            <a:pPr algn="l" marL="0" indent="0" lvl="1">
              <a:lnSpc>
                <a:spcPts val="10355"/>
              </a:lnSpc>
            </a:pPr>
            <a:r>
              <a:rPr lang="en-US" sz="10900" spc="-218">
                <a:solidFill>
                  <a:srgbClr val="FFFFFF"/>
                </a:solidFill>
                <a:latin typeface="Monument Bold"/>
                <a:ea typeface="Monument Bold"/>
                <a:cs typeface="Monument Bold"/>
                <a:sym typeface="Monument Bold"/>
              </a:rPr>
              <a:t>PLAN CONTRACTING</a:t>
            </a:r>
          </a:p>
        </p:txBody>
      </p:sp>
      <p:sp>
        <p:nvSpPr>
          <p:cNvPr name="TextBox 3" id="3"/>
          <p:cNvSpPr txBox="true"/>
          <p:nvPr/>
        </p:nvSpPr>
        <p:spPr>
          <a:xfrm rot="0">
            <a:off x="2525921" y="1983862"/>
            <a:ext cx="3970921" cy="266700"/>
          </a:xfrm>
          <a:prstGeom prst="rect">
            <a:avLst/>
          </a:prstGeom>
        </p:spPr>
        <p:txBody>
          <a:bodyPr anchor="t" rtlCol="false" tIns="0" lIns="0" bIns="0" rIns="0">
            <a:spAutoFit/>
          </a:bodyPr>
          <a:lstStyle/>
          <a:p>
            <a:pPr algn="l" marL="0" indent="0" lvl="0">
              <a:lnSpc>
                <a:spcPts val="2160"/>
              </a:lnSpc>
            </a:pPr>
            <a:r>
              <a:rPr lang="en-US" sz="1800">
                <a:solidFill>
                  <a:srgbClr val="FFFFFF"/>
                </a:solidFill>
                <a:latin typeface="Open Sauce"/>
                <a:ea typeface="Open Sauce"/>
                <a:cs typeface="Open Sauce"/>
                <a:sym typeface="Open Sauce"/>
              </a:rPr>
              <a:t>STEP2</a:t>
            </a:r>
          </a:p>
        </p:txBody>
      </p:sp>
      <p:sp>
        <p:nvSpPr>
          <p:cNvPr name="TextBox 4" id="4"/>
          <p:cNvSpPr txBox="true"/>
          <p:nvPr/>
        </p:nvSpPr>
        <p:spPr>
          <a:xfrm rot="0">
            <a:off x="11791226" y="1983862"/>
            <a:ext cx="3970921" cy="266700"/>
          </a:xfrm>
          <a:prstGeom prst="rect">
            <a:avLst/>
          </a:prstGeom>
        </p:spPr>
        <p:txBody>
          <a:bodyPr anchor="t" rtlCol="false" tIns="0" lIns="0" bIns="0" rIns="0">
            <a:spAutoFit/>
          </a:bodyPr>
          <a:lstStyle/>
          <a:p>
            <a:pPr algn="r" marL="0" indent="0" lvl="0">
              <a:lnSpc>
                <a:spcPts val="2160"/>
              </a:lnSpc>
            </a:pPr>
            <a:r>
              <a:rPr lang="en-US" sz="1800">
                <a:solidFill>
                  <a:srgbClr val="FFFFFF"/>
                </a:solidFill>
                <a:latin typeface="Open Sauce"/>
                <a:ea typeface="Open Sauce"/>
                <a:cs typeface="Open Sauce"/>
                <a:sym typeface="Open Sauce"/>
              </a:rPr>
              <a:t>PRESENTATION</a:t>
            </a:r>
          </a:p>
        </p:txBody>
      </p:sp>
      <p:sp>
        <p:nvSpPr>
          <p:cNvPr name="TextBox 5" id="5"/>
          <p:cNvSpPr txBox="true"/>
          <p:nvPr/>
        </p:nvSpPr>
        <p:spPr>
          <a:xfrm rot="0">
            <a:off x="2525887" y="8372315"/>
            <a:ext cx="3039564"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NOVEMBER 2024</a:t>
            </a:r>
          </a:p>
        </p:txBody>
      </p:sp>
      <p:sp>
        <p:nvSpPr>
          <p:cNvPr name="TextBox 6" id="6"/>
          <p:cNvSpPr txBox="true"/>
          <p:nvPr/>
        </p:nvSpPr>
        <p:spPr>
          <a:xfrm rot="0">
            <a:off x="11638800" y="8372315"/>
            <a:ext cx="4123313" cy="266700"/>
          </a:xfrm>
          <a:prstGeom prst="rect">
            <a:avLst/>
          </a:prstGeom>
        </p:spPr>
        <p:txBody>
          <a:bodyPr anchor="t" rtlCol="false" tIns="0" lIns="0" bIns="0" rIns="0">
            <a:spAutoFit/>
          </a:bodyPr>
          <a:lstStyle/>
          <a:p>
            <a:pPr algn="r" marL="0" indent="0" lvl="0">
              <a:lnSpc>
                <a:spcPts val="2160"/>
              </a:lnSpc>
              <a:spcBef>
                <a:spcPct val="0"/>
              </a:spcBef>
            </a:pPr>
            <a:r>
              <a:rPr lang="en-US" sz="1800" strike="noStrike" u="none">
                <a:solidFill>
                  <a:srgbClr val="FFFFFF"/>
                </a:solidFill>
                <a:latin typeface="Open Sauce"/>
                <a:ea typeface="Open Sauce"/>
                <a:cs typeface="Open Sauce"/>
                <a:sym typeface="Open Sauce"/>
              </a:rPr>
              <a:t>WWW.CIT-U.EDU</a:t>
            </a:r>
          </a:p>
        </p:txBody>
      </p:sp>
      <p:sp>
        <p:nvSpPr>
          <p:cNvPr name="AutoShape 7" id="7"/>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8" id="8"/>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9" id="9"/>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10" id="10"/>
          <p:cNvSpPr/>
          <p:nvPr/>
        </p:nvSpPr>
        <p:spPr>
          <a:xfrm flipH="true" flipV="true" rot="0">
            <a:off x="14984952" y="6487891"/>
            <a:ext cx="479409" cy="479409"/>
          </a:xfrm>
          <a:custGeom>
            <a:avLst/>
            <a:gdLst/>
            <a:ahLst/>
            <a:cxnLst/>
            <a:rect r="r" b="b" t="t" l="l"/>
            <a:pathLst>
              <a:path h="479409" w="479409">
                <a:moveTo>
                  <a:pt x="479409" y="479409"/>
                </a:moveTo>
                <a:lnTo>
                  <a:pt x="0" y="479409"/>
                </a:lnTo>
                <a:lnTo>
                  <a:pt x="0" y="0"/>
                </a:lnTo>
                <a:lnTo>
                  <a:pt x="479409" y="0"/>
                </a:lnTo>
                <a:lnTo>
                  <a:pt x="479409"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7" id="7"/>
          <p:cNvGrpSpPr/>
          <p:nvPr/>
        </p:nvGrpSpPr>
        <p:grpSpPr>
          <a:xfrm rot="0">
            <a:off x="805815" y="507218"/>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3379552" y="5005634"/>
            <a:ext cx="11528896" cy="1645541"/>
          </a:xfrm>
          <a:prstGeom prst="rect">
            <a:avLst/>
          </a:prstGeom>
        </p:spPr>
        <p:txBody>
          <a:bodyPr anchor="t" rtlCol="false" tIns="0" lIns="0" bIns="0" rIns="0">
            <a:spAutoFit/>
          </a:bodyPr>
          <a:lstStyle/>
          <a:p>
            <a:pPr algn="ctr">
              <a:lnSpc>
                <a:spcPts val="4325"/>
              </a:lnSpc>
              <a:spcBef>
                <a:spcPct val="0"/>
              </a:spcBef>
            </a:pPr>
            <a:r>
              <a:rPr lang="en-US" sz="3089">
                <a:solidFill>
                  <a:srgbClr val="FFFFFF"/>
                </a:solidFill>
                <a:latin typeface="Poppins"/>
                <a:ea typeface="Poppins"/>
                <a:cs typeface="Poppins"/>
                <a:sym typeface="Poppins"/>
              </a:rPr>
              <a:t>The process of creating the initial draft of the contract. You outline the scope of work, terms and conditions, payment methods, and any specific deliverables.</a:t>
            </a:r>
          </a:p>
        </p:txBody>
      </p:sp>
      <p:sp>
        <p:nvSpPr>
          <p:cNvPr name="Freeform 14" id="14"/>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4243564" y="2182952"/>
            <a:ext cx="948663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CONTRACT ORIGINATION</a:t>
            </a:r>
          </a:p>
        </p:txBody>
      </p:sp>
      <p:sp>
        <p:nvSpPr>
          <p:cNvPr name="TextBox 16" id="16"/>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379552" y="4779146"/>
            <a:ext cx="11528896" cy="1645541"/>
          </a:xfrm>
          <a:prstGeom prst="rect">
            <a:avLst/>
          </a:prstGeom>
        </p:spPr>
        <p:txBody>
          <a:bodyPr anchor="t" rtlCol="false" tIns="0" lIns="0" bIns="0" rIns="0">
            <a:spAutoFit/>
          </a:bodyPr>
          <a:lstStyle/>
          <a:p>
            <a:pPr algn="ctr">
              <a:lnSpc>
                <a:spcPts val="4325"/>
              </a:lnSpc>
              <a:spcBef>
                <a:spcPct val="0"/>
              </a:spcBef>
            </a:pPr>
            <a:r>
              <a:rPr lang="en-US" sz="3089">
                <a:solidFill>
                  <a:srgbClr val="FFFFFF"/>
                </a:solidFill>
                <a:latin typeface="Poppins"/>
                <a:ea typeface="Poppins"/>
                <a:cs typeface="Poppins"/>
                <a:sym typeface="Poppins"/>
              </a:rPr>
              <a:t>These are the standards or benchmarks you will use to select the best seller. It includes factors like price, quality, experience, delivery time, and technical capability.</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310818" y="2100618"/>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2. EVALUATION CRITERIA</a:t>
            </a:r>
          </a:p>
        </p:txBody>
      </p:sp>
      <p:grpSp>
        <p:nvGrpSpPr>
          <p:cNvPr name="Group 12" id="12"/>
          <p:cNvGrpSpPr/>
          <p:nvPr/>
        </p:nvGrpSpPr>
        <p:grpSpPr>
          <a:xfrm rot="0">
            <a:off x="805815" y="507218"/>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45499" y="3712746"/>
            <a:ext cx="11784860" cy="1298716"/>
            <a:chOff x="0" y="0"/>
            <a:chExt cx="2808955" cy="309553"/>
          </a:xfrm>
        </p:grpSpPr>
        <p:sp>
          <p:nvSpPr>
            <p:cNvPr name="Freeform 4" id="4"/>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36184" y="5596921"/>
            <a:ext cx="6217418" cy="4114800"/>
          </a:xfrm>
          <a:custGeom>
            <a:avLst/>
            <a:gdLst/>
            <a:ahLst/>
            <a:cxnLst/>
            <a:rect r="r" b="b" t="t" l="l"/>
            <a:pathLst>
              <a:path h="4114800" w="6217418">
                <a:moveTo>
                  <a:pt x="0" y="0"/>
                </a:moveTo>
                <a:lnTo>
                  <a:pt x="6217417" y="0"/>
                </a:lnTo>
                <a:lnTo>
                  <a:pt x="621741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WHAT IS </a:t>
            </a:r>
          </a:p>
        </p:txBody>
      </p:sp>
      <p:sp>
        <p:nvSpPr>
          <p:cNvPr name="TextBox 9" id="9"/>
          <p:cNvSpPr txBox="true"/>
          <p:nvPr/>
        </p:nvSpPr>
        <p:spPr>
          <a:xfrm rot="0">
            <a:off x="10086934" y="3747530"/>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PROCUREMENT?</a:t>
            </a:r>
          </a:p>
        </p:txBody>
      </p:sp>
      <p:sp>
        <p:nvSpPr>
          <p:cNvPr name="TextBox 10" id="10"/>
          <p:cNvSpPr txBox="true"/>
          <p:nvPr/>
        </p:nvSpPr>
        <p:spPr>
          <a:xfrm rot="0">
            <a:off x="10086934" y="5258115"/>
            <a:ext cx="6793161" cy="3508631"/>
          </a:xfrm>
          <a:prstGeom prst="rect">
            <a:avLst/>
          </a:prstGeom>
        </p:spPr>
        <p:txBody>
          <a:bodyPr anchor="t" rtlCol="false" tIns="0" lIns="0" bIns="0" rIns="0">
            <a:spAutoFit/>
          </a:bodyPr>
          <a:lstStyle/>
          <a:p>
            <a:pPr algn="l">
              <a:lnSpc>
                <a:spcPts val="3485"/>
              </a:lnSpc>
            </a:pPr>
            <a:r>
              <a:rPr lang="en-US" sz="2489" b="true">
                <a:solidFill>
                  <a:srgbClr val="000000"/>
                </a:solidFill>
                <a:latin typeface="Poppins Bold"/>
                <a:ea typeface="Poppins Bold"/>
                <a:cs typeface="Poppins Bold"/>
                <a:sym typeface="Poppins Bold"/>
              </a:rPr>
              <a:t>Procurement:</a:t>
            </a:r>
            <a:r>
              <a:rPr lang="en-US" sz="2489">
                <a:solidFill>
                  <a:srgbClr val="000000"/>
                </a:solidFill>
                <a:latin typeface="Poppins"/>
                <a:ea typeface="Poppins"/>
                <a:cs typeface="Poppins"/>
                <a:sym typeface="Poppins"/>
              </a:rPr>
              <a:t> the process of obtaining or buying goods, services, or works from an external source, often through a formal process. It includes activities like identifying needs, selecting suppliers, negotiating contracts, and ensuring the delivery of the required items or services.</a:t>
            </a:r>
          </a:p>
          <a:p>
            <a:pPr algn="l">
              <a:lnSpc>
                <a:spcPts val="3485"/>
              </a:lnSpc>
              <a:spcBef>
                <a:spcPct val="0"/>
              </a:spcBef>
            </a:pPr>
          </a:p>
        </p:txBody>
      </p:sp>
      <p:pic>
        <p:nvPicPr>
          <p:cNvPr name="Picture 11" id="11"/>
          <p:cNvPicPr>
            <a:picLocks noChangeAspect="true"/>
          </p:cNvPicPr>
          <p:nvPr/>
        </p:nvPicPr>
        <p:blipFill>
          <a:blip r:embed="rId9"/>
          <a:srcRect l="0" t="0" r="0" b="0"/>
          <a:stretch>
            <a:fillRect/>
          </a:stretch>
        </p:blipFill>
        <p:spPr>
          <a:xfrm flipH="true" flipV="false" rot="0">
            <a:off x="239410" y="2106468"/>
            <a:ext cx="3240285" cy="1555337"/>
          </a:xfrm>
          <a:prstGeom prst="rect">
            <a:avLst/>
          </a:prstGeom>
        </p:spPr>
      </p:pic>
      <p:pic>
        <p:nvPicPr>
          <p:cNvPr name="Picture 12" id="12"/>
          <p:cNvPicPr>
            <a:picLocks noChangeAspect="true"/>
          </p:cNvPicPr>
          <p:nvPr/>
        </p:nvPicPr>
        <p:blipFill>
          <a:blip r:embed="rId9"/>
          <a:srcRect l="0" t="0" r="0" b="0"/>
          <a:stretch>
            <a:fillRect/>
          </a:stretch>
        </p:blipFill>
        <p:spPr>
          <a:xfrm flipH="true" flipV="false" rot="0">
            <a:off x="6333459" y="5974927"/>
            <a:ext cx="3240285" cy="1555337"/>
          </a:xfrm>
          <a:prstGeom prst="rect">
            <a:avLst/>
          </a:prstGeom>
        </p:spPr>
      </p:pic>
      <p:sp>
        <p:nvSpPr>
          <p:cNvPr name="Freeform 13" id="1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4040964" y="507218"/>
            <a:ext cx="1042965" cy="104296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4434993"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5257195"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379552" y="4779146"/>
            <a:ext cx="11528896" cy="2731391"/>
          </a:xfrm>
          <a:prstGeom prst="rect">
            <a:avLst/>
          </a:prstGeom>
        </p:spPr>
        <p:txBody>
          <a:bodyPr anchor="t" rtlCol="false" tIns="0" lIns="0" bIns="0" rIns="0">
            <a:spAutoFit/>
          </a:bodyPr>
          <a:lstStyle/>
          <a:p>
            <a:pPr algn="ctr">
              <a:lnSpc>
                <a:spcPts val="4325"/>
              </a:lnSpc>
              <a:spcBef>
                <a:spcPct val="0"/>
              </a:spcBef>
            </a:pPr>
            <a:r>
              <a:rPr lang="en-US" sz="3089">
                <a:solidFill>
                  <a:srgbClr val="FFFFFF"/>
                </a:solidFill>
                <a:latin typeface="Poppins"/>
                <a:ea typeface="Poppins"/>
                <a:cs typeface="Poppins"/>
                <a:sym typeface="Poppins"/>
              </a:rPr>
              <a:t>These are the official forms and documents used to invite sellers to bid or propose solutions. Common documents include Request for Proposal (RFP), Invitation for Bid (IFB), and Request for Quotation (RFQ)</a:t>
            </a:r>
          </a:p>
          <a:p>
            <a:pPr algn="ctr">
              <a:lnSpc>
                <a:spcPts val="4325"/>
              </a:lnSpc>
              <a:spcBef>
                <a:spcPct val="0"/>
              </a:spcBef>
            </a:pP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762362" y="1345553"/>
            <a:ext cx="6763277" cy="2274403"/>
          </a:xfrm>
          <a:prstGeom prst="rect">
            <a:avLst/>
          </a:prstGeom>
        </p:spPr>
        <p:txBody>
          <a:bodyPr anchor="t" rtlCol="false" tIns="0" lIns="0" bIns="0" rIns="0">
            <a:spAutoFit/>
          </a:bodyPr>
          <a:lstStyle/>
          <a:p>
            <a:pPr algn="ctr">
              <a:lnSpc>
                <a:spcPts val="8810"/>
              </a:lnSpc>
            </a:pPr>
            <a:r>
              <a:rPr lang="en-US" sz="8391">
                <a:solidFill>
                  <a:srgbClr val="3428BA"/>
                </a:solidFill>
                <a:latin typeface="Anton"/>
                <a:ea typeface="Anton"/>
                <a:cs typeface="Anton"/>
                <a:sym typeface="Anton"/>
              </a:rPr>
              <a:t>3. PROCUREMENT DOCUMENTS</a:t>
            </a:r>
          </a:p>
        </p:txBody>
      </p:sp>
      <p:grpSp>
        <p:nvGrpSpPr>
          <p:cNvPr name="Group 12" id="12"/>
          <p:cNvGrpSpPr/>
          <p:nvPr/>
        </p:nvGrpSpPr>
        <p:grpSpPr>
          <a:xfrm rot="0">
            <a:off x="805815" y="507218"/>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379552" y="5005634"/>
            <a:ext cx="11528896" cy="2188466"/>
          </a:xfrm>
          <a:prstGeom prst="rect">
            <a:avLst/>
          </a:prstGeom>
        </p:spPr>
        <p:txBody>
          <a:bodyPr anchor="t" rtlCol="false" tIns="0" lIns="0" bIns="0" rIns="0">
            <a:spAutoFit/>
          </a:bodyPr>
          <a:lstStyle/>
          <a:p>
            <a:pPr algn="ctr">
              <a:lnSpc>
                <a:spcPts val="4325"/>
              </a:lnSpc>
              <a:spcBef>
                <a:spcPct val="0"/>
              </a:spcBef>
            </a:pPr>
            <a:r>
              <a:rPr lang="en-US" sz="3089">
                <a:solidFill>
                  <a:srgbClr val="FFFFFF"/>
                </a:solidFill>
                <a:latin typeface="Poppins"/>
                <a:ea typeface="Poppins"/>
                <a:cs typeface="Poppins"/>
                <a:sym typeface="Poppins"/>
              </a:rPr>
              <a:t>Sometimes, contracts are awarded without a competitive bidding process, often due to unique circumstances. Examples include </a:t>
            </a:r>
            <a:r>
              <a:rPr lang="en-US" sz="3089">
                <a:solidFill>
                  <a:srgbClr val="FFFFFF"/>
                </a:solidFill>
                <a:latin typeface="Poppins"/>
                <a:ea typeface="Poppins"/>
                <a:cs typeface="Poppins"/>
                <a:sym typeface="Poppins"/>
              </a:rPr>
              <a:t>Sole Source Procurement or Direct Procurement</a:t>
            </a:r>
          </a:p>
        </p:txBody>
      </p:sp>
      <p:sp>
        <p:nvSpPr>
          <p:cNvPr name="Freeform 10" id="10"/>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243564" y="1542897"/>
            <a:ext cx="9666363" cy="2089378"/>
          </a:xfrm>
          <a:prstGeom prst="rect">
            <a:avLst/>
          </a:prstGeom>
        </p:spPr>
        <p:txBody>
          <a:bodyPr anchor="t" rtlCol="false" tIns="0" lIns="0" bIns="0" rIns="0">
            <a:spAutoFit/>
          </a:bodyPr>
          <a:lstStyle/>
          <a:p>
            <a:pPr algn="ctr">
              <a:lnSpc>
                <a:spcPts val="8152"/>
              </a:lnSpc>
            </a:pPr>
            <a:r>
              <a:rPr lang="en-US" sz="7691">
                <a:solidFill>
                  <a:srgbClr val="3428BA"/>
                </a:solidFill>
                <a:latin typeface="Anton"/>
                <a:ea typeface="Anton"/>
                <a:cs typeface="Anton"/>
                <a:sym typeface="Anton"/>
              </a:rPr>
              <a:t>4. NON-COMPETITIVE FORMS OF PROCUREMENT</a:t>
            </a:r>
          </a:p>
        </p:txBody>
      </p:sp>
      <p:grpSp>
        <p:nvGrpSpPr>
          <p:cNvPr name="Group 12" id="12"/>
          <p:cNvGrpSpPr/>
          <p:nvPr/>
        </p:nvGrpSpPr>
        <p:grpSpPr>
          <a:xfrm rot="0">
            <a:off x="805815" y="507218"/>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5033520"/>
            <a:ext cx="13582024" cy="1840002"/>
            <a:chOff x="0" y="0"/>
            <a:chExt cx="3237314" cy="438570"/>
          </a:xfrm>
        </p:grpSpPr>
        <p:sp>
          <p:nvSpPr>
            <p:cNvPr name="Freeform 4" id="4"/>
            <p:cNvSpPr/>
            <p:nvPr/>
          </p:nvSpPr>
          <p:spPr>
            <a:xfrm flipH="false" flipV="false" rot="0">
              <a:off x="0" y="0"/>
              <a:ext cx="3237314" cy="438570"/>
            </a:xfrm>
            <a:custGeom>
              <a:avLst/>
              <a:gdLst/>
              <a:ahLst/>
              <a:cxnLst/>
              <a:rect r="r" b="b" t="t" l="l"/>
              <a:pathLst>
                <a:path h="438570" w="3237314">
                  <a:moveTo>
                    <a:pt x="0" y="0"/>
                  </a:moveTo>
                  <a:lnTo>
                    <a:pt x="3237314" y="0"/>
                  </a:lnTo>
                  <a:lnTo>
                    <a:pt x="3237314" y="438570"/>
                  </a:lnTo>
                  <a:lnTo>
                    <a:pt x="0" y="43857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237314" cy="47667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74746" y="2542041"/>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Freeform 7" id="7"/>
          <p:cNvSpPr/>
          <p:nvPr/>
        </p:nvSpPr>
        <p:spPr>
          <a:xfrm flipH="false" flipV="false" rot="0">
            <a:off x="2741896" y="881947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20155" y="3454525"/>
            <a:ext cx="6402104" cy="1578995"/>
          </a:xfrm>
          <a:prstGeom prst="rect">
            <a:avLst/>
          </a:prstGeom>
        </p:spPr>
        <p:txBody>
          <a:bodyPr anchor="t" rtlCol="false" tIns="0" lIns="0" bIns="0" rIns="0">
            <a:spAutoFit/>
          </a:bodyPr>
          <a:lstStyle/>
          <a:p>
            <a:pPr algn="l">
              <a:lnSpc>
                <a:spcPts val="11870"/>
              </a:lnSpc>
            </a:pPr>
            <a:r>
              <a:rPr lang="en-US" sz="11752">
                <a:solidFill>
                  <a:srgbClr val="3428BA"/>
                </a:solidFill>
                <a:latin typeface="Anton"/>
                <a:ea typeface="Anton"/>
                <a:cs typeface="Anton"/>
                <a:sym typeface="Anton"/>
              </a:rPr>
              <a:t>CONDUCT</a:t>
            </a:r>
          </a:p>
        </p:txBody>
      </p:sp>
      <p:sp>
        <p:nvSpPr>
          <p:cNvPr name="TextBox 9" id="9"/>
          <p:cNvSpPr txBox="true"/>
          <p:nvPr/>
        </p:nvSpPr>
        <p:spPr>
          <a:xfrm rot="0">
            <a:off x="2352118" y="5285906"/>
            <a:ext cx="9370410" cy="1578995"/>
          </a:xfrm>
          <a:prstGeom prst="rect">
            <a:avLst/>
          </a:prstGeom>
        </p:spPr>
        <p:txBody>
          <a:bodyPr anchor="t" rtlCol="false" tIns="0" lIns="0" bIns="0" rIns="0">
            <a:spAutoFit/>
          </a:bodyPr>
          <a:lstStyle/>
          <a:p>
            <a:pPr algn="l">
              <a:lnSpc>
                <a:spcPts val="11870"/>
              </a:lnSpc>
            </a:pPr>
            <a:r>
              <a:rPr lang="en-US" sz="11752">
                <a:solidFill>
                  <a:srgbClr val="FFFFFF"/>
                </a:solidFill>
                <a:latin typeface="Anton"/>
                <a:ea typeface="Anton"/>
                <a:cs typeface="Anton"/>
                <a:sym typeface="Anton"/>
              </a:rPr>
              <a:t>PROCUREMENTS</a:t>
            </a:r>
          </a:p>
        </p:txBody>
      </p:sp>
      <p:sp>
        <p:nvSpPr>
          <p:cNvPr name="TextBox 10" id="10"/>
          <p:cNvSpPr txBox="true"/>
          <p:nvPr/>
        </p:nvSpPr>
        <p:spPr>
          <a:xfrm rot="0">
            <a:off x="4733877" y="7011840"/>
            <a:ext cx="3857186"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by Rey Christian Bacolod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64192" y="3303021"/>
            <a:ext cx="468244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CONDUCT</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764192" y="5486139"/>
            <a:ext cx="8195081"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PROCUREMENTS</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457380" y="3329869"/>
            <a:ext cx="7548863" cy="3817241"/>
          </a:xfrm>
          <a:prstGeom prst="rect">
            <a:avLst/>
          </a:prstGeom>
        </p:spPr>
        <p:txBody>
          <a:bodyPr anchor="t" rtlCol="false" tIns="0" lIns="0" bIns="0" rIns="0">
            <a:spAutoFit/>
          </a:bodyPr>
          <a:lstStyle/>
          <a:p>
            <a:pPr algn="l" marL="667112" indent="-333556" lvl="1">
              <a:lnSpc>
                <a:spcPts val="4325"/>
              </a:lnSpc>
              <a:buFont typeface="Arial"/>
              <a:buChar char="•"/>
            </a:pPr>
            <a:r>
              <a:rPr lang="en-US" sz="3089">
                <a:solidFill>
                  <a:srgbClr val="000000"/>
                </a:solidFill>
                <a:latin typeface="Poppins"/>
                <a:ea typeface="Poppins"/>
                <a:cs typeface="Poppins"/>
                <a:sym typeface="Poppins"/>
              </a:rPr>
              <a:t>Conduct Procurements is the process of obtaining seller responses, selecting a seller, and awarding a contract.</a:t>
            </a:r>
          </a:p>
          <a:p>
            <a:pPr algn="l">
              <a:lnSpc>
                <a:spcPts val="4325"/>
              </a:lnSpc>
            </a:pPr>
          </a:p>
          <a:p>
            <a:pPr algn="l">
              <a:lnSpc>
                <a:spcPts val="4325"/>
              </a:lnSpc>
              <a:spcBef>
                <a:spcPct val="0"/>
              </a:spcBef>
            </a:pPr>
          </a:p>
          <a:p>
            <a:pPr algn="l">
              <a:lnSpc>
                <a:spcPts val="4325"/>
              </a:lnSpc>
              <a:spcBef>
                <a:spcPct val="0"/>
              </a:spcBef>
            </a:pPr>
          </a:p>
        </p:txBody>
      </p:sp>
      <p:sp>
        <p:nvSpPr>
          <p:cNvPr name="Freeform 13" id="13"/>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4162161"/>
            <a:ext cx="7683972" cy="1962678"/>
            <a:chOff x="0" y="0"/>
            <a:chExt cx="1831497" cy="467810"/>
          </a:xfrm>
        </p:grpSpPr>
        <p:sp>
          <p:nvSpPr>
            <p:cNvPr name="Freeform 4" id="4"/>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6655817" y="1974592"/>
            <a:ext cx="9592568"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1. PROCUREMENT MANAGEMENT PLAN</a:t>
            </a:r>
          </a:p>
        </p:txBody>
      </p:sp>
      <p:sp>
        <p:nvSpPr>
          <p:cNvPr name="TextBox 13" id="13"/>
          <p:cNvSpPr txBox="true"/>
          <p:nvPr/>
        </p:nvSpPr>
        <p:spPr>
          <a:xfrm rot="0">
            <a:off x="6655817" y="3238020"/>
            <a:ext cx="9907831" cy="18542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The procurement management plan describes how the procurement processes will be managed from developing procurement documentation through contract closure. </a:t>
            </a:r>
          </a:p>
          <a:p>
            <a:pPr algn="l">
              <a:lnSpc>
                <a:spcPts val="4200"/>
              </a:lnSpc>
            </a:pPr>
          </a:p>
        </p:txBody>
      </p:sp>
      <p:sp>
        <p:nvSpPr>
          <p:cNvPr name="TextBox 14" id="14"/>
          <p:cNvSpPr txBox="true"/>
          <p:nvPr/>
        </p:nvSpPr>
        <p:spPr>
          <a:xfrm rot="0">
            <a:off x="6655817" y="4996970"/>
            <a:ext cx="7998598" cy="927100"/>
          </a:xfrm>
          <a:prstGeom prst="rect">
            <a:avLst/>
          </a:prstGeom>
        </p:spPr>
        <p:txBody>
          <a:bodyPr anchor="t" rtlCol="false" tIns="0" lIns="0" bIns="0" rIns="0">
            <a:spAutoFit/>
          </a:bodyPr>
          <a:lstStyle/>
          <a:p>
            <a:pPr algn="ctr">
              <a:lnSpc>
                <a:spcPts val="7699"/>
              </a:lnSpc>
              <a:spcBef>
                <a:spcPct val="0"/>
              </a:spcBef>
            </a:pPr>
            <a:r>
              <a:rPr lang="en-US" sz="5499">
                <a:solidFill>
                  <a:srgbClr val="3428BA"/>
                </a:solidFill>
                <a:latin typeface="Anton"/>
                <a:ea typeface="Anton"/>
                <a:cs typeface="Anton"/>
                <a:sym typeface="Anton"/>
              </a:rPr>
              <a:t>2. PROCUREMENT DOCUMENTS</a:t>
            </a:r>
          </a:p>
        </p:txBody>
      </p:sp>
      <p:sp>
        <p:nvSpPr>
          <p:cNvPr name="TextBox 15" id="15"/>
          <p:cNvSpPr txBox="true"/>
          <p:nvPr/>
        </p:nvSpPr>
        <p:spPr>
          <a:xfrm rot="0">
            <a:off x="6655817" y="6087347"/>
            <a:ext cx="9390073" cy="17653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Official documents prepared to communicate procurement needs to potential sellers, such as RFPs (Request for Proposals), RFQs (Request for Quotations), and IFBs (Invitation for Bids).</a:t>
            </a:r>
          </a:p>
        </p:txBody>
      </p:sp>
      <p:sp>
        <p:nvSpPr>
          <p:cNvPr name="TextBox 16" id="16"/>
          <p:cNvSpPr txBox="true"/>
          <p:nvPr/>
        </p:nvSpPr>
        <p:spPr>
          <a:xfrm rot="0">
            <a:off x="6655817" y="8015923"/>
            <a:ext cx="9730703" cy="4508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Provide an audit trail for contracts and other agreements.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4162161"/>
            <a:ext cx="7683972" cy="1962678"/>
            <a:chOff x="0" y="0"/>
            <a:chExt cx="1831497" cy="467810"/>
          </a:xfrm>
        </p:grpSpPr>
        <p:sp>
          <p:nvSpPr>
            <p:cNvPr name="Freeform 4" id="4"/>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7037322" y="1343920"/>
            <a:ext cx="8087152"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3. SOURCE SELECTION CRITERIA</a:t>
            </a:r>
          </a:p>
        </p:txBody>
      </p:sp>
      <p:sp>
        <p:nvSpPr>
          <p:cNvPr name="TextBox 13" id="13"/>
          <p:cNvSpPr txBox="true"/>
          <p:nvPr/>
        </p:nvSpPr>
        <p:spPr>
          <a:xfrm rot="0">
            <a:off x="7037322" y="2579012"/>
            <a:ext cx="9798829" cy="8890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These criteria describe how bidder proposals will be evaluated, including evaluation criteria and weights.</a:t>
            </a:r>
            <a:r>
              <a:rPr lang="en-US" sz="2500">
                <a:solidFill>
                  <a:srgbClr val="000000"/>
                </a:solidFill>
                <a:latin typeface="Poppins"/>
                <a:ea typeface="Poppins"/>
                <a:cs typeface="Poppins"/>
                <a:sym typeface="Poppins"/>
              </a:rPr>
              <a:t> </a:t>
            </a:r>
          </a:p>
        </p:txBody>
      </p:sp>
      <p:sp>
        <p:nvSpPr>
          <p:cNvPr name="TextBox 14" id="14"/>
          <p:cNvSpPr txBox="true"/>
          <p:nvPr/>
        </p:nvSpPr>
        <p:spPr>
          <a:xfrm rot="0">
            <a:off x="7037322" y="4637554"/>
            <a:ext cx="5902821"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4. SELLER PROPOSALS</a:t>
            </a:r>
          </a:p>
        </p:txBody>
      </p:sp>
      <p:sp>
        <p:nvSpPr>
          <p:cNvPr name="TextBox 15" id="15"/>
          <p:cNvSpPr txBox="true"/>
          <p:nvPr/>
        </p:nvSpPr>
        <p:spPr>
          <a:xfrm rot="0">
            <a:off x="7037322" y="5997595"/>
            <a:ext cx="9798829" cy="17653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Seller proposals, prepared in response to a procurement document package, form the basic information that will be used by an evaluation body to select one or more successful bidders (sellers).</a:t>
            </a:r>
          </a:p>
        </p:txBody>
      </p:sp>
      <p:sp>
        <p:nvSpPr>
          <p:cNvPr name="TextBox 16" id="16"/>
          <p:cNvSpPr txBox="true"/>
          <p:nvPr/>
        </p:nvSpPr>
        <p:spPr>
          <a:xfrm rot="0">
            <a:off x="7037322" y="3772812"/>
            <a:ext cx="9798829" cy="4508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Benchmarks for evaluating seller proposals</a:t>
            </a:r>
          </a:p>
        </p:txBody>
      </p:sp>
      <p:sp>
        <p:nvSpPr>
          <p:cNvPr name="TextBox 17" id="17"/>
          <p:cNvSpPr txBox="true"/>
          <p:nvPr/>
        </p:nvSpPr>
        <p:spPr>
          <a:xfrm rot="0">
            <a:off x="7037322" y="7961239"/>
            <a:ext cx="9539950" cy="8890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Written offers from vendors in response to procurement documents.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4" id="4"/>
          <p:cNvGrpSpPr/>
          <p:nvPr/>
        </p:nvGrpSpPr>
        <p:grpSpPr>
          <a:xfrm rot="0">
            <a:off x="15020109" y="2605709"/>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037322" y="2081037"/>
            <a:ext cx="6615630"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5. PROJECT DOCUMENTS</a:t>
            </a:r>
          </a:p>
        </p:txBody>
      </p:sp>
      <p:sp>
        <p:nvSpPr>
          <p:cNvPr name="TextBox 9" id="9"/>
          <p:cNvSpPr txBox="true"/>
          <p:nvPr/>
        </p:nvSpPr>
        <p:spPr>
          <a:xfrm rot="0">
            <a:off x="7037322" y="3303763"/>
            <a:ext cx="9798829" cy="8890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Internal project records that provide context for procurement.</a:t>
            </a:r>
          </a:p>
        </p:txBody>
      </p:sp>
      <p:sp>
        <p:nvSpPr>
          <p:cNvPr name="TextBox 10" id="10"/>
          <p:cNvSpPr txBox="true"/>
          <p:nvPr/>
        </p:nvSpPr>
        <p:spPr>
          <a:xfrm rot="0">
            <a:off x="7037322" y="4488389"/>
            <a:ext cx="9798829" cy="13271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Project documents that are often considered include the risk-related contract decisions included within the risk register. </a:t>
            </a:r>
          </a:p>
        </p:txBody>
      </p:sp>
      <p:sp>
        <p:nvSpPr>
          <p:cNvPr name="TextBox 11" id="11"/>
          <p:cNvSpPr txBox="true"/>
          <p:nvPr/>
        </p:nvSpPr>
        <p:spPr>
          <a:xfrm rot="0">
            <a:off x="7037322" y="6024937"/>
            <a:ext cx="7337766"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6. MAKE-OR-BUY DECISIONS</a:t>
            </a:r>
          </a:p>
        </p:txBody>
      </p:sp>
      <p:sp>
        <p:nvSpPr>
          <p:cNvPr name="TextBox 12" id="12"/>
          <p:cNvSpPr txBox="true"/>
          <p:nvPr/>
        </p:nvSpPr>
        <p:spPr>
          <a:xfrm rot="0">
            <a:off x="7037322" y="7221713"/>
            <a:ext cx="9798829" cy="88900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Analysis determining whether to produce items internally or procure externally.</a:t>
            </a:r>
          </a:p>
        </p:txBody>
      </p:sp>
      <p:grpSp>
        <p:nvGrpSpPr>
          <p:cNvPr name="Group 13" id="13"/>
          <p:cNvGrpSpPr/>
          <p:nvPr/>
        </p:nvGrpSpPr>
        <p:grpSpPr>
          <a:xfrm rot="0">
            <a:off x="-1898347" y="4162161"/>
            <a:ext cx="7683972" cy="1962678"/>
            <a:chOff x="0" y="0"/>
            <a:chExt cx="1831497" cy="467810"/>
          </a:xfrm>
        </p:grpSpPr>
        <p:sp>
          <p:nvSpPr>
            <p:cNvPr name="Freeform 14" id="14"/>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5" id="15"/>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4" id="4"/>
          <p:cNvGrpSpPr/>
          <p:nvPr/>
        </p:nvGrpSpPr>
        <p:grpSpPr>
          <a:xfrm rot="0">
            <a:off x="15020109" y="2605709"/>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037322" y="1537728"/>
            <a:ext cx="8650422" cy="189865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7.  PROCUREMENT STATEMENT OF WORK (SOW)</a:t>
            </a:r>
          </a:p>
        </p:txBody>
      </p:sp>
      <p:sp>
        <p:nvSpPr>
          <p:cNvPr name="TextBox 9" id="9"/>
          <p:cNvSpPr txBox="true"/>
          <p:nvPr/>
        </p:nvSpPr>
        <p:spPr>
          <a:xfrm rot="0">
            <a:off x="7037322" y="3573995"/>
            <a:ext cx="8994942" cy="2203450"/>
          </a:xfrm>
          <a:prstGeom prst="rect">
            <a:avLst/>
          </a:prstGeom>
        </p:spPr>
        <p:txBody>
          <a:bodyPr anchor="t" rtlCol="false" tIns="0" lIns="0" bIns="0" rIns="0">
            <a:spAutoFit/>
          </a:bodyPr>
          <a:lstStyle/>
          <a:p>
            <a:pPr algn="ctr">
              <a:lnSpc>
                <a:spcPts val="3500"/>
              </a:lnSpc>
            </a:pPr>
            <a:r>
              <a:rPr lang="en-US" sz="2500">
                <a:solidFill>
                  <a:srgbClr val="000000"/>
                </a:solidFill>
                <a:latin typeface="Poppins"/>
                <a:ea typeface="Poppins"/>
                <a:cs typeface="Poppins"/>
                <a:sym typeface="Poppins"/>
              </a:rPr>
              <a:t>Provides suppliers with a clearly stated set of goals, requirements, and outcomes from which they can provide a quantifiable response. The statements of work may include, but are not limited to: </a:t>
            </a:r>
          </a:p>
          <a:p>
            <a:pPr algn="ctr">
              <a:lnSpc>
                <a:spcPts val="3500"/>
              </a:lnSpc>
            </a:pPr>
          </a:p>
        </p:txBody>
      </p:sp>
      <p:sp>
        <p:nvSpPr>
          <p:cNvPr name="TextBox 10" id="10"/>
          <p:cNvSpPr txBox="true"/>
          <p:nvPr/>
        </p:nvSpPr>
        <p:spPr>
          <a:xfrm rot="0">
            <a:off x="8820856" y="5576681"/>
            <a:ext cx="4415720" cy="30797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Poppins"/>
                <a:ea typeface="Poppins"/>
                <a:cs typeface="Poppins"/>
                <a:sym typeface="Poppins"/>
              </a:rPr>
              <a:t>Specifications, </a:t>
            </a:r>
          </a:p>
          <a:p>
            <a:pPr algn="l" marL="539753" indent="-269876" lvl="1">
              <a:lnSpc>
                <a:spcPts val="3500"/>
              </a:lnSpc>
              <a:buFont typeface="Arial"/>
              <a:buChar char="•"/>
            </a:pPr>
            <a:r>
              <a:rPr lang="en-US" sz="2500">
                <a:solidFill>
                  <a:srgbClr val="000000"/>
                </a:solidFill>
                <a:latin typeface="Poppins"/>
                <a:ea typeface="Poppins"/>
                <a:cs typeface="Poppins"/>
                <a:sym typeface="Poppins"/>
              </a:rPr>
              <a:t>Quantity desired, </a:t>
            </a:r>
          </a:p>
          <a:p>
            <a:pPr algn="l" marL="539753" indent="-269876" lvl="1">
              <a:lnSpc>
                <a:spcPts val="3500"/>
              </a:lnSpc>
              <a:buFont typeface="Arial"/>
              <a:buChar char="•"/>
            </a:pPr>
            <a:r>
              <a:rPr lang="en-US" sz="2500">
                <a:solidFill>
                  <a:srgbClr val="000000"/>
                </a:solidFill>
                <a:latin typeface="Poppins"/>
                <a:ea typeface="Poppins"/>
                <a:cs typeface="Poppins"/>
                <a:sym typeface="Poppins"/>
              </a:rPr>
              <a:t>Quality levels, </a:t>
            </a:r>
          </a:p>
          <a:p>
            <a:pPr algn="l" marL="539753" indent="-269876" lvl="1">
              <a:lnSpc>
                <a:spcPts val="3500"/>
              </a:lnSpc>
              <a:buFont typeface="Arial"/>
              <a:buChar char="•"/>
            </a:pPr>
            <a:r>
              <a:rPr lang="en-US" sz="2500">
                <a:solidFill>
                  <a:srgbClr val="000000"/>
                </a:solidFill>
                <a:latin typeface="Poppins"/>
                <a:ea typeface="Poppins"/>
                <a:cs typeface="Poppins"/>
                <a:sym typeface="Poppins"/>
              </a:rPr>
              <a:t>Performance data, </a:t>
            </a:r>
          </a:p>
          <a:p>
            <a:pPr algn="l" marL="539753" indent="-269876" lvl="1">
              <a:lnSpc>
                <a:spcPts val="3500"/>
              </a:lnSpc>
              <a:buFont typeface="Arial"/>
              <a:buChar char="•"/>
            </a:pPr>
            <a:r>
              <a:rPr lang="en-US" sz="2500">
                <a:solidFill>
                  <a:srgbClr val="000000"/>
                </a:solidFill>
                <a:latin typeface="Poppins"/>
                <a:ea typeface="Poppins"/>
                <a:cs typeface="Poppins"/>
                <a:sym typeface="Poppins"/>
              </a:rPr>
              <a:t>Period of performance, </a:t>
            </a:r>
          </a:p>
          <a:p>
            <a:pPr algn="l" marL="539753" indent="-269876" lvl="1">
              <a:lnSpc>
                <a:spcPts val="3500"/>
              </a:lnSpc>
              <a:buFont typeface="Arial"/>
              <a:buChar char="•"/>
            </a:pPr>
            <a:r>
              <a:rPr lang="en-US" sz="2500">
                <a:solidFill>
                  <a:srgbClr val="000000"/>
                </a:solidFill>
                <a:latin typeface="Poppins"/>
                <a:ea typeface="Poppins"/>
                <a:cs typeface="Poppins"/>
                <a:sym typeface="Poppins"/>
              </a:rPr>
              <a:t>Work location, and </a:t>
            </a:r>
          </a:p>
          <a:p>
            <a:pPr algn="l" marL="539753" indent="-269876" lvl="1">
              <a:lnSpc>
                <a:spcPts val="3500"/>
              </a:lnSpc>
              <a:buFont typeface="Arial"/>
              <a:buChar char="•"/>
            </a:pPr>
            <a:r>
              <a:rPr lang="en-US" sz="2500">
                <a:solidFill>
                  <a:srgbClr val="000000"/>
                </a:solidFill>
                <a:latin typeface="Poppins"/>
                <a:ea typeface="Poppins"/>
                <a:cs typeface="Poppins"/>
                <a:sym typeface="Poppins"/>
              </a:rPr>
              <a:t>Other requirements.</a:t>
            </a:r>
          </a:p>
        </p:txBody>
      </p:sp>
      <p:grpSp>
        <p:nvGrpSpPr>
          <p:cNvPr name="Group 11" id="11"/>
          <p:cNvGrpSpPr/>
          <p:nvPr/>
        </p:nvGrpSpPr>
        <p:grpSpPr>
          <a:xfrm rot="0">
            <a:off x="-1898347" y="4162161"/>
            <a:ext cx="7683972" cy="1962678"/>
            <a:chOff x="0" y="0"/>
            <a:chExt cx="1831497" cy="467810"/>
          </a:xfrm>
        </p:grpSpPr>
        <p:sp>
          <p:nvSpPr>
            <p:cNvPr name="Freeform 12" id="12"/>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3" id="13"/>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4" id="4"/>
          <p:cNvGrpSpPr/>
          <p:nvPr/>
        </p:nvGrpSpPr>
        <p:grpSpPr>
          <a:xfrm rot="0">
            <a:off x="15020109" y="2605709"/>
            <a:ext cx="5077990" cy="50779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037322" y="1537728"/>
            <a:ext cx="8650422" cy="189865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8.  ORGANIZATIONAL PROCESS ASSETS</a:t>
            </a:r>
          </a:p>
        </p:txBody>
      </p:sp>
      <p:sp>
        <p:nvSpPr>
          <p:cNvPr name="TextBox 9" id="9"/>
          <p:cNvSpPr txBox="true"/>
          <p:nvPr/>
        </p:nvSpPr>
        <p:spPr>
          <a:xfrm rot="0">
            <a:off x="7037322" y="3573995"/>
            <a:ext cx="8994942" cy="889000"/>
          </a:xfrm>
          <a:prstGeom prst="rect">
            <a:avLst/>
          </a:prstGeom>
        </p:spPr>
        <p:txBody>
          <a:bodyPr anchor="t" rtlCol="false" tIns="0" lIns="0" bIns="0" rIns="0">
            <a:spAutoFit/>
          </a:bodyPr>
          <a:lstStyle/>
          <a:p>
            <a:pPr algn="ctr">
              <a:lnSpc>
                <a:spcPts val="3500"/>
              </a:lnSpc>
            </a:pPr>
            <a:r>
              <a:rPr lang="en-US" sz="2500">
                <a:solidFill>
                  <a:srgbClr val="000000"/>
                </a:solidFill>
                <a:latin typeface="Poppins"/>
                <a:ea typeface="Poppins"/>
                <a:cs typeface="Poppins"/>
                <a:sym typeface="Poppins"/>
              </a:rPr>
              <a:t>Internal resources like templates, historical data, and lessons learned.</a:t>
            </a:r>
          </a:p>
        </p:txBody>
      </p:sp>
      <p:sp>
        <p:nvSpPr>
          <p:cNvPr name="TextBox 10" id="10"/>
          <p:cNvSpPr txBox="true"/>
          <p:nvPr/>
        </p:nvSpPr>
        <p:spPr>
          <a:xfrm rot="0">
            <a:off x="7143311" y="4828563"/>
            <a:ext cx="8438444" cy="3956050"/>
          </a:xfrm>
          <a:prstGeom prst="rect">
            <a:avLst/>
          </a:prstGeom>
        </p:spPr>
        <p:txBody>
          <a:bodyPr anchor="t" rtlCol="false" tIns="0" lIns="0" bIns="0" rIns="0">
            <a:spAutoFit/>
          </a:bodyPr>
          <a:lstStyle/>
          <a:p>
            <a:pPr algn="l">
              <a:lnSpc>
                <a:spcPts val="3500"/>
              </a:lnSpc>
            </a:pPr>
            <a:r>
              <a:rPr lang="en-US" sz="2500">
                <a:solidFill>
                  <a:srgbClr val="000000"/>
                </a:solidFill>
                <a:latin typeface="Poppins"/>
                <a:ea typeface="Poppins"/>
                <a:cs typeface="Poppins"/>
                <a:sym typeface="Poppins"/>
              </a:rPr>
              <a:t>Conduct Procurements process include, but are not limited to: </a:t>
            </a:r>
          </a:p>
          <a:p>
            <a:pPr algn="l">
              <a:lnSpc>
                <a:spcPts val="3500"/>
              </a:lnSpc>
            </a:pPr>
          </a:p>
          <a:p>
            <a:pPr algn="l" marL="539753" indent="-269876" lvl="1">
              <a:lnSpc>
                <a:spcPts val="3500"/>
              </a:lnSpc>
              <a:buFont typeface="Arial"/>
              <a:buChar char="•"/>
            </a:pPr>
            <a:r>
              <a:rPr lang="en-US" sz="2500">
                <a:solidFill>
                  <a:srgbClr val="000000"/>
                </a:solidFill>
                <a:latin typeface="Poppins"/>
                <a:ea typeface="Poppins"/>
                <a:cs typeface="Poppins"/>
                <a:sym typeface="Poppins"/>
              </a:rPr>
              <a:t>Listings of prospective and previously qualified sellers, </a:t>
            </a:r>
          </a:p>
          <a:p>
            <a:pPr algn="l" marL="539753" indent="-269876" lvl="1">
              <a:lnSpc>
                <a:spcPts val="3500"/>
              </a:lnSpc>
              <a:buFont typeface="Arial"/>
              <a:buChar char="•"/>
            </a:pPr>
            <a:r>
              <a:rPr lang="en-US" sz="2500">
                <a:solidFill>
                  <a:srgbClr val="000000"/>
                </a:solidFill>
                <a:latin typeface="Poppins"/>
                <a:ea typeface="Poppins"/>
                <a:cs typeface="Poppins"/>
                <a:sym typeface="Poppins"/>
              </a:rPr>
              <a:t>Information on relevant past experience with sellers, both good and bad, and </a:t>
            </a:r>
          </a:p>
          <a:p>
            <a:pPr algn="l" marL="539753" indent="-269876" lvl="1">
              <a:lnSpc>
                <a:spcPts val="3500"/>
              </a:lnSpc>
              <a:buFont typeface="Arial"/>
              <a:buChar char="•"/>
            </a:pPr>
            <a:r>
              <a:rPr lang="en-US" sz="2500">
                <a:solidFill>
                  <a:srgbClr val="000000"/>
                </a:solidFill>
                <a:latin typeface="Poppins"/>
                <a:ea typeface="Poppins"/>
                <a:cs typeface="Poppins"/>
                <a:sym typeface="Poppins"/>
              </a:rPr>
              <a:t>Prior agreements. </a:t>
            </a:r>
          </a:p>
          <a:p>
            <a:pPr algn="l">
              <a:lnSpc>
                <a:spcPts val="3500"/>
              </a:lnSpc>
            </a:pPr>
          </a:p>
        </p:txBody>
      </p:sp>
      <p:grpSp>
        <p:nvGrpSpPr>
          <p:cNvPr name="Group 11" id="11"/>
          <p:cNvGrpSpPr/>
          <p:nvPr/>
        </p:nvGrpSpPr>
        <p:grpSpPr>
          <a:xfrm rot="0">
            <a:off x="-1898347" y="4162161"/>
            <a:ext cx="7683972" cy="1962678"/>
            <a:chOff x="0" y="0"/>
            <a:chExt cx="1831497" cy="467810"/>
          </a:xfrm>
        </p:grpSpPr>
        <p:sp>
          <p:nvSpPr>
            <p:cNvPr name="Freeform 12" id="12"/>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3" id="13"/>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144000" y="4303684"/>
            <a:ext cx="8115300" cy="269747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Bidder conferences (also called contractor conferences, vendor conferences, and pre-bid conferences) are meetings between the buyer and prospective sellers prior to proposal submittal.</a:t>
            </a:r>
          </a:p>
          <a:p>
            <a:pPr algn="just">
              <a:lnSpc>
                <a:spcPts val="3570"/>
              </a:lnSpc>
            </a:pPr>
          </a:p>
        </p:txBody>
      </p:sp>
      <p:sp>
        <p:nvSpPr>
          <p:cNvPr name="TextBox 9" id="9"/>
          <p:cNvSpPr txBox="true"/>
          <p:nvPr/>
        </p:nvSpPr>
        <p:spPr>
          <a:xfrm rot="0">
            <a:off x="9144000" y="6671949"/>
            <a:ext cx="8115300" cy="90677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 Ensures a fair understanding of procurement needs and fosters transparency.</a:t>
            </a:r>
          </a:p>
        </p:txBody>
      </p:sp>
      <p:sp>
        <p:nvSpPr>
          <p:cNvPr name="TextBox 10" id="10"/>
          <p:cNvSpPr txBox="true"/>
          <p:nvPr/>
        </p:nvSpPr>
        <p:spPr>
          <a:xfrm rot="0">
            <a:off x="9144000" y="3024225"/>
            <a:ext cx="5892189" cy="92710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1. BIDDER CONFERENCE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428BA">
                <a:alpha val="100000"/>
              </a:srgbClr>
            </a:gs>
            <a:gs pos="100000">
              <a:srgbClr val="5FA2D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25853" y="3446232"/>
            <a:ext cx="13236260" cy="4032259"/>
          </a:xfrm>
          <a:prstGeom prst="rect">
            <a:avLst/>
          </a:prstGeom>
        </p:spPr>
        <p:txBody>
          <a:bodyPr anchor="t" rtlCol="false" tIns="0" lIns="0" bIns="0" rIns="0">
            <a:spAutoFit/>
          </a:bodyPr>
          <a:lstStyle/>
          <a:p>
            <a:pPr algn="l" marL="0" indent="0" lvl="1">
              <a:lnSpc>
                <a:spcPts val="10355"/>
              </a:lnSpc>
            </a:pPr>
            <a:r>
              <a:rPr lang="en-US" sz="10900" spc="-218">
                <a:solidFill>
                  <a:srgbClr val="FFFFFF"/>
                </a:solidFill>
                <a:latin typeface="Monument Bold"/>
                <a:ea typeface="Monument Bold"/>
                <a:cs typeface="Monument Bold"/>
                <a:sym typeface="Monument Bold"/>
              </a:rPr>
              <a:t>4 TYPES OF CONTRACT TYPES</a:t>
            </a:r>
          </a:p>
        </p:txBody>
      </p:sp>
      <p:sp>
        <p:nvSpPr>
          <p:cNvPr name="TextBox 3" id="3"/>
          <p:cNvSpPr txBox="true"/>
          <p:nvPr/>
        </p:nvSpPr>
        <p:spPr>
          <a:xfrm rot="0">
            <a:off x="2525921" y="1983862"/>
            <a:ext cx="3970921" cy="266700"/>
          </a:xfrm>
          <a:prstGeom prst="rect">
            <a:avLst/>
          </a:prstGeom>
        </p:spPr>
        <p:txBody>
          <a:bodyPr anchor="t" rtlCol="false" tIns="0" lIns="0" bIns="0" rIns="0">
            <a:spAutoFit/>
          </a:bodyPr>
          <a:lstStyle/>
          <a:p>
            <a:pPr algn="l" marL="0" indent="0" lvl="0">
              <a:lnSpc>
                <a:spcPts val="2160"/>
              </a:lnSpc>
            </a:pPr>
            <a:r>
              <a:rPr lang="en-US" sz="1800">
                <a:solidFill>
                  <a:srgbClr val="FFFFFF"/>
                </a:solidFill>
                <a:latin typeface="Open Sauce"/>
                <a:ea typeface="Open Sauce"/>
                <a:cs typeface="Open Sauce"/>
                <a:sym typeface="Open Sauce"/>
              </a:rPr>
              <a:t>STEP2</a:t>
            </a:r>
          </a:p>
        </p:txBody>
      </p:sp>
      <p:sp>
        <p:nvSpPr>
          <p:cNvPr name="TextBox 4" id="4"/>
          <p:cNvSpPr txBox="true"/>
          <p:nvPr/>
        </p:nvSpPr>
        <p:spPr>
          <a:xfrm rot="0">
            <a:off x="11791226" y="1983862"/>
            <a:ext cx="3970921" cy="266700"/>
          </a:xfrm>
          <a:prstGeom prst="rect">
            <a:avLst/>
          </a:prstGeom>
        </p:spPr>
        <p:txBody>
          <a:bodyPr anchor="t" rtlCol="false" tIns="0" lIns="0" bIns="0" rIns="0">
            <a:spAutoFit/>
          </a:bodyPr>
          <a:lstStyle/>
          <a:p>
            <a:pPr algn="r" marL="0" indent="0" lvl="0">
              <a:lnSpc>
                <a:spcPts val="2160"/>
              </a:lnSpc>
            </a:pPr>
            <a:r>
              <a:rPr lang="en-US" sz="1800">
                <a:solidFill>
                  <a:srgbClr val="FFFFFF"/>
                </a:solidFill>
                <a:latin typeface="Open Sauce"/>
                <a:ea typeface="Open Sauce"/>
                <a:cs typeface="Open Sauce"/>
                <a:sym typeface="Open Sauce"/>
              </a:rPr>
              <a:t>PRESENTATION</a:t>
            </a:r>
          </a:p>
        </p:txBody>
      </p:sp>
      <p:sp>
        <p:nvSpPr>
          <p:cNvPr name="TextBox 5" id="5"/>
          <p:cNvSpPr txBox="true"/>
          <p:nvPr/>
        </p:nvSpPr>
        <p:spPr>
          <a:xfrm rot="0">
            <a:off x="2525887" y="8372315"/>
            <a:ext cx="3039564"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NOVEMBER 2024</a:t>
            </a:r>
          </a:p>
        </p:txBody>
      </p:sp>
      <p:sp>
        <p:nvSpPr>
          <p:cNvPr name="TextBox 6" id="6"/>
          <p:cNvSpPr txBox="true"/>
          <p:nvPr/>
        </p:nvSpPr>
        <p:spPr>
          <a:xfrm rot="0">
            <a:off x="11638800" y="8372315"/>
            <a:ext cx="4123313" cy="266700"/>
          </a:xfrm>
          <a:prstGeom prst="rect">
            <a:avLst/>
          </a:prstGeom>
        </p:spPr>
        <p:txBody>
          <a:bodyPr anchor="t" rtlCol="false" tIns="0" lIns="0" bIns="0" rIns="0">
            <a:spAutoFit/>
          </a:bodyPr>
          <a:lstStyle/>
          <a:p>
            <a:pPr algn="r" marL="0" indent="0" lvl="0">
              <a:lnSpc>
                <a:spcPts val="2160"/>
              </a:lnSpc>
              <a:spcBef>
                <a:spcPct val="0"/>
              </a:spcBef>
            </a:pPr>
            <a:r>
              <a:rPr lang="en-US" sz="1800" strike="noStrike" u="none">
                <a:solidFill>
                  <a:srgbClr val="FFFFFF"/>
                </a:solidFill>
                <a:latin typeface="Open Sauce"/>
                <a:ea typeface="Open Sauce"/>
                <a:cs typeface="Open Sauce"/>
                <a:sym typeface="Open Sauce"/>
              </a:rPr>
              <a:t>WWW.CIT-U.EDU</a:t>
            </a:r>
          </a:p>
        </p:txBody>
      </p:sp>
      <p:sp>
        <p:nvSpPr>
          <p:cNvPr name="AutoShape 7" id="7"/>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8" id="8"/>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9" id="9"/>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10" id="10"/>
          <p:cNvSpPr/>
          <p:nvPr/>
        </p:nvSpPr>
        <p:spPr>
          <a:xfrm flipH="true" flipV="true" rot="0">
            <a:off x="14984952" y="6487891"/>
            <a:ext cx="479409" cy="479409"/>
          </a:xfrm>
          <a:custGeom>
            <a:avLst/>
            <a:gdLst/>
            <a:ahLst/>
            <a:cxnLst/>
            <a:rect r="r" b="b" t="t" l="l"/>
            <a:pathLst>
              <a:path h="479409" w="479409">
                <a:moveTo>
                  <a:pt x="479409" y="479409"/>
                </a:moveTo>
                <a:lnTo>
                  <a:pt x="0" y="479409"/>
                </a:lnTo>
                <a:lnTo>
                  <a:pt x="0" y="0"/>
                </a:lnTo>
                <a:lnTo>
                  <a:pt x="479409" y="0"/>
                </a:lnTo>
                <a:lnTo>
                  <a:pt x="479409"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144000" y="5223583"/>
            <a:ext cx="8115300" cy="269747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On complex procurements, where source selection will be made based on seller responses to previously defined weighted criteria, a formal evaluation review process will be defined by the buyer’s procurement policies. </a:t>
            </a:r>
          </a:p>
        </p:txBody>
      </p:sp>
      <p:sp>
        <p:nvSpPr>
          <p:cNvPr name="TextBox 9" id="9"/>
          <p:cNvSpPr txBox="true"/>
          <p:nvPr/>
        </p:nvSpPr>
        <p:spPr>
          <a:xfrm rot="0">
            <a:off x="9144000" y="2826451"/>
            <a:ext cx="6662210" cy="1898650"/>
          </a:xfrm>
          <a:prstGeom prst="rect">
            <a:avLst/>
          </a:prstGeom>
        </p:spPr>
        <p:txBody>
          <a:bodyPr anchor="t" rtlCol="false" tIns="0" lIns="0" bIns="0" rIns="0">
            <a:spAutoFit/>
          </a:bodyPr>
          <a:lstStyle/>
          <a:p>
            <a:pPr algn="ctr">
              <a:lnSpc>
                <a:spcPts val="7699"/>
              </a:lnSpc>
            </a:pPr>
            <a:r>
              <a:rPr lang="en-US" sz="5499">
                <a:solidFill>
                  <a:srgbClr val="3428BA"/>
                </a:solidFill>
                <a:latin typeface="Anton"/>
                <a:ea typeface="Anton"/>
                <a:cs typeface="Anton"/>
                <a:sym typeface="Anton"/>
              </a:rPr>
              <a:t>2. PROPOSAL EVALUATION TECHNIQUES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370129" y="3987835"/>
            <a:ext cx="7889171" cy="269747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For many procurement items, the procuring organization may elect to either prepare its own independent estimate, or have an estimate of costs prepared by an outside professional estimator, to serve as a benchmark on proposed responses.</a:t>
            </a:r>
          </a:p>
        </p:txBody>
      </p:sp>
      <p:sp>
        <p:nvSpPr>
          <p:cNvPr name="TextBox 9" id="9"/>
          <p:cNvSpPr txBox="true"/>
          <p:nvPr/>
        </p:nvSpPr>
        <p:spPr>
          <a:xfrm rot="0">
            <a:off x="9481235" y="2512936"/>
            <a:ext cx="7214701" cy="950019"/>
          </a:xfrm>
          <a:prstGeom prst="rect">
            <a:avLst/>
          </a:prstGeom>
        </p:spPr>
        <p:txBody>
          <a:bodyPr anchor="t" rtlCol="false" tIns="0" lIns="0" bIns="0" rIns="0">
            <a:spAutoFit/>
          </a:bodyPr>
          <a:lstStyle/>
          <a:p>
            <a:pPr algn="ctr">
              <a:lnSpc>
                <a:spcPts val="7823"/>
              </a:lnSpc>
            </a:pPr>
            <a:r>
              <a:rPr lang="en-US" sz="5588">
                <a:solidFill>
                  <a:srgbClr val="3428BA"/>
                </a:solidFill>
                <a:latin typeface="Anton"/>
                <a:ea typeface="Anton"/>
                <a:cs typeface="Anton"/>
                <a:sym typeface="Anton"/>
              </a:rPr>
              <a:t>3. INDEPENDENT ESTIMATES</a:t>
            </a:r>
          </a:p>
        </p:txBody>
      </p:sp>
      <p:sp>
        <p:nvSpPr>
          <p:cNvPr name="TextBox 10" id="10"/>
          <p:cNvSpPr txBox="true"/>
          <p:nvPr/>
        </p:nvSpPr>
        <p:spPr>
          <a:xfrm rot="0">
            <a:off x="9144000" y="7210190"/>
            <a:ext cx="7889171" cy="459099"/>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Detects overpricing or unrealistic bids.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144000" y="3390756"/>
            <a:ext cx="7889171" cy="269747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Expert judgment can be used to evaluate seller proposals through a multi-disciplinary review team with expertise in the relevant areas of the procurement documents and contract.</a:t>
            </a:r>
          </a:p>
          <a:p>
            <a:pPr algn="just">
              <a:lnSpc>
                <a:spcPts val="3570"/>
              </a:lnSpc>
            </a:pPr>
          </a:p>
        </p:txBody>
      </p:sp>
      <p:sp>
        <p:nvSpPr>
          <p:cNvPr name="TextBox 9" id="9"/>
          <p:cNvSpPr txBox="true"/>
          <p:nvPr/>
        </p:nvSpPr>
        <p:spPr>
          <a:xfrm rot="0">
            <a:off x="9144000" y="1978214"/>
            <a:ext cx="5909943" cy="950019"/>
          </a:xfrm>
          <a:prstGeom prst="rect">
            <a:avLst/>
          </a:prstGeom>
        </p:spPr>
        <p:txBody>
          <a:bodyPr anchor="t" rtlCol="false" tIns="0" lIns="0" bIns="0" rIns="0">
            <a:spAutoFit/>
          </a:bodyPr>
          <a:lstStyle/>
          <a:p>
            <a:pPr algn="ctr">
              <a:lnSpc>
                <a:spcPts val="7823"/>
              </a:lnSpc>
            </a:pPr>
            <a:r>
              <a:rPr lang="en-US" sz="5588">
                <a:solidFill>
                  <a:srgbClr val="3428BA"/>
                </a:solidFill>
                <a:latin typeface="Anton"/>
                <a:ea typeface="Anton"/>
                <a:cs typeface="Anton"/>
                <a:sym typeface="Anton"/>
              </a:rPr>
              <a:t>4. EXPERT JUDGMENT</a:t>
            </a:r>
          </a:p>
        </p:txBody>
      </p:sp>
      <p:sp>
        <p:nvSpPr>
          <p:cNvPr name="TextBox 10" id="10"/>
          <p:cNvSpPr txBox="true"/>
          <p:nvPr/>
        </p:nvSpPr>
        <p:spPr>
          <a:xfrm rot="0">
            <a:off x="9144000" y="5897497"/>
            <a:ext cx="7889171" cy="2249799"/>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This process involves expertise from various disciplines, including contracting, legal, finance, engineering, design, research, sales, and manufacturing.</a:t>
            </a:r>
          </a:p>
          <a:p>
            <a:pPr algn="just">
              <a:lnSpc>
                <a:spcPts val="357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144000" y="2362219"/>
            <a:ext cx="7889171" cy="3145149"/>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Potential seller lists can be expanded by advertising in newspapers, trade publications, or online resources. Some government entities require public or online posting of certain procurements and contracts.</a:t>
            </a:r>
          </a:p>
          <a:p>
            <a:pPr algn="just">
              <a:lnSpc>
                <a:spcPts val="3570"/>
              </a:lnSpc>
            </a:pPr>
          </a:p>
        </p:txBody>
      </p:sp>
      <p:sp>
        <p:nvSpPr>
          <p:cNvPr name="TextBox 9" id="9"/>
          <p:cNvSpPr txBox="true"/>
          <p:nvPr/>
        </p:nvSpPr>
        <p:spPr>
          <a:xfrm rot="0">
            <a:off x="9144000" y="949676"/>
            <a:ext cx="4262953" cy="950019"/>
          </a:xfrm>
          <a:prstGeom prst="rect">
            <a:avLst/>
          </a:prstGeom>
        </p:spPr>
        <p:txBody>
          <a:bodyPr anchor="t" rtlCol="false" tIns="0" lIns="0" bIns="0" rIns="0">
            <a:spAutoFit/>
          </a:bodyPr>
          <a:lstStyle/>
          <a:p>
            <a:pPr algn="ctr">
              <a:lnSpc>
                <a:spcPts val="7823"/>
              </a:lnSpc>
            </a:pPr>
            <a:r>
              <a:rPr lang="en-US" sz="5588">
                <a:solidFill>
                  <a:srgbClr val="3428BA"/>
                </a:solidFill>
                <a:latin typeface="Anton"/>
                <a:ea typeface="Anton"/>
                <a:cs typeface="Anton"/>
                <a:sym typeface="Anton"/>
              </a:rPr>
              <a:t>5. ADVERTISING</a:t>
            </a:r>
          </a:p>
        </p:txBody>
      </p:sp>
      <p:sp>
        <p:nvSpPr>
          <p:cNvPr name="TextBox 10" id="10"/>
          <p:cNvSpPr txBox="true"/>
          <p:nvPr/>
        </p:nvSpPr>
        <p:spPr>
          <a:xfrm rot="0">
            <a:off x="9144000" y="6685566"/>
            <a:ext cx="7889171" cy="2249799"/>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Analytical techniques help assess vendor readiness, estimate costs, and prevent overruns. Analyzing past performance can identify risks that need close monitoring for project success.</a:t>
            </a:r>
          </a:p>
        </p:txBody>
      </p:sp>
      <p:sp>
        <p:nvSpPr>
          <p:cNvPr name="TextBox 11" id="11"/>
          <p:cNvSpPr txBox="true"/>
          <p:nvPr/>
        </p:nvSpPr>
        <p:spPr>
          <a:xfrm rot="0">
            <a:off x="9144000" y="5273024"/>
            <a:ext cx="7556932" cy="950019"/>
          </a:xfrm>
          <a:prstGeom prst="rect">
            <a:avLst/>
          </a:prstGeom>
        </p:spPr>
        <p:txBody>
          <a:bodyPr anchor="t" rtlCol="false" tIns="0" lIns="0" bIns="0" rIns="0">
            <a:spAutoFit/>
          </a:bodyPr>
          <a:lstStyle/>
          <a:p>
            <a:pPr algn="ctr">
              <a:lnSpc>
                <a:spcPts val="7823"/>
              </a:lnSpc>
            </a:pPr>
            <a:r>
              <a:rPr lang="en-US" sz="5588">
                <a:solidFill>
                  <a:srgbClr val="3428BA"/>
                </a:solidFill>
                <a:latin typeface="Anton"/>
                <a:ea typeface="Anton"/>
                <a:cs typeface="Anton"/>
                <a:sym typeface="Anton"/>
              </a:rPr>
              <a:t>6. ANALYTICAL TECHNIQUES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9144000" y="3469710"/>
            <a:ext cx="7889171" cy="1802124"/>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Procurement negotiation clarifies the structure, rights, obligations, and other terms of the purchase to ensure mutual agreement before signing the contract. </a:t>
            </a:r>
          </a:p>
        </p:txBody>
      </p:sp>
      <p:sp>
        <p:nvSpPr>
          <p:cNvPr name="TextBox 9" id="9"/>
          <p:cNvSpPr txBox="true"/>
          <p:nvPr/>
        </p:nvSpPr>
        <p:spPr>
          <a:xfrm rot="0">
            <a:off x="9144000" y="2057167"/>
            <a:ext cx="8391122" cy="950019"/>
          </a:xfrm>
          <a:prstGeom prst="rect">
            <a:avLst/>
          </a:prstGeom>
        </p:spPr>
        <p:txBody>
          <a:bodyPr anchor="t" rtlCol="false" tIns="0" lIns="0" bIns="0" rIns="0">
            <a:spAutoFit/>
          </a:bodyPr>
          <a:lstStyle/>
          <a:p>
            <a:pPr algn="ctr">
              <a:lnSpc>
                <a:spcPts val="7823"/>
              </a:lnSpc>
            </a:pPr>
            <a:r>
              <a:rPr lang="en-US" sz="5588">
                <a:solidFill>
                  <a:srgbClr val="3428BA"/>
                </a:solidFill>
                <a:latin typeface="Anton"/>
                <a:ea typeface="Anton"/>
                <a:cs typeface="Anton"/>
                <a:sym typeface="Anton"/>
              </a:rPr>
              <a:t>7.  PROCUREMENT NEGOTIATIONS</a:t>
            </a:r>
          </a:p>
        </p:txBody>
      </p:sp>
      <p:sp>
        <p:nvSpPr>
          <p:cNvPr name="TextBox 10" id="10"/>
          <p:cNvSpPr txBox="true"/>
          <p:nvPr/>
        </p:nvSpPr>
        <p:spPr>
          <a:xfrm rot="0">
            <a:off x="9144000" y="5535666"/>
            <a:ext cx="7889171" cy="1354449"/>
          </a:xfrm>
          <a:prstGeom prst="rect">
            <a:avLst/>
          </a:prstGeom>
        </p:spPr>
        <p:txBody>
          <a:bodyPr anchor="t" rtlCol="false" tIns="0" lIns="0" bIns="0" rIns="0">
            <a:spAutoFit/>
          </a:bodyPr>
          <a:lstStyle/>
          <a:p>
            <a:pPr algn="just" marL="550595" indent="-275298" lvl="1">
              <a:lnSpc>
                <a:spcPts val="3570"/>
              </a:lnSpc>
              <a:buFont typeface="Arial"/>
              <a:buChar char="•"/>
            </a:pPr>
            <a:r>
              <a:rPr lang="en-US" sz="2550">
                <a:solidFill>
                  <a:srgbClr val="000000"/>
                </a:solidFill>
                <a:latin typeface="Poppins"/>
                <a:ea typeface="Poppins"/>
                <a:cs typeface="Poppins"/>
                <a:sym typeface="Poppins"/>
              </a:rPr>
              <a:t>The negotiation should be led by a member of the procurement team who has the authority to finalize and sign the contract.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7951008" y="2749519"/>
            <a:ext cx="5442551" cy="953352"/>
          </a:xfrm>
          <a:prstGeom prst="rect">
            <a:avLst/>
          </a:prstGeom>
        </p:spPr>
        <p:txBody>
          <a:bodyPr anchor="t" rtlCol="false" tIns="0" lIns="0" bIns="0" rIns="0">
            <a:spAutoFit/>
          </a:bodyPr>
          <a:lstStyle/>
          <a:p>
            <a:pPr algn="ctr">
              <a:lnSpc>
                <a:spcPts val="7828"/>
              </a:lnSpc>
              <a:spcBef>
                <a:spcPct val="0"/>
              </a:spcBef>
            </a:pPr>
            <a:r>
              <a:rPr lang="en-US" sz="5591">
                <a:solidFill>
                  <a:srgbClr val="3428BA"/>
                </a:solidFill>
                <a:latin typeface="Anton"/>
                <a:ea typeface="Anton"/>
                <a:cs typeface="Anton"/>
                <a:sym typeface="Anton"/>
              </a:rPr>
              <a:t>1. SELECTED SELLERS</a:t>
            </a:r>
          </a:p>
        </p:txBody>
      </p:sp>
      <p:sp>
        <p:nvSpPr>
          <p:cNvPr name="TextBox 8" id="8"/>
          <p:cNvSpPr txBox="true"/>
          <p:nvPr/>
        </p:nvSpPr>
        <p:spPr>
          <a:xfrm rot="0">
            <a:off x="7951008" y="4305788"/>
            <a:ext cx="8115300" cy="3126919"/>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The selected sellers are those who have been judged to be in a competitive range based on the outcome of the proposal or bid evaluation. </a:t>
            </a:r>
          </a:p>
          <a:p>
            <a:pPr algn="l">
              <a:lnSpc>
                <a:spcPts val="3525"/>
              </a:lnSpc>
            </a:pP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Final approval of complex, high-value, high-risk procurements will generally require organizational senior management approval prior to award.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7396511" y="1341626"/>
            <a:ext cx="4547424" cy="953389"/>
          </a:xfrm>
          <a:prstGeom prst="rect">
            <a:avLst/>
          </a:prstGeom>
        </p:spPr>
        <p:txBody>
          <a:bodyPr anchor="t" rtlCol="false" tIns="0" lIns="0" bIns="0" rIns="0">
            <a:spAutoFit/>
          </a:bodyPr>
          <a:lstStyle/>
          <a:p>
            <a:pPr algn="ctr">
              <a:lnSpc>
                <a:spcPts val="7825"/>
              </a:lnSpc>
              <a:spcBef>
                <a:spcPct val="0"/>
              </a:spcBef>
            </a:pPr>
            <a:r>
              <a:rPr lang="en-US" sz="5589">
                <a:solidFill>
                  <a:srgbClr val="3428BA"/>
                </a:solidFill>
                <a:latin typeface="Anton"/>
                <a:ea typeface="Anton"/>
                <a:cs typeface="Anton"/>
                <a:sym typeface="Anton"/>
              </a:rPr>
              <a:t>2. AGREEMENTS</a:t>
            </a:r>
          </a:p>
        </p:txBody>
      </p:sp>
      <p:sp>
        <p:nvSpPr>
          <p:cNvPr name="TextBox 8" id="8"/>
          <p:cNvSpPr txBox="true"/>
          <p:nvPr/>
        </p:nvSpPr>
        <p:spPr>
          <a:xfrm rot="0">
            <a:off x="7396511" y="2527371"/>
            <a:ext cx="9862789" cy="1336219"/>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A contract is a binding agreement obligating the seller to deliver specified goods or services and the buyer to provide compensation, enforceable by law. Key components include:</a:t>
            </a:r>
          </a:p>
        </p:txBody>
      </p:sp>
      <p:sp>
        <p:nvSpPr>
          <p:cNvPr name="TextBox 9" id="9"/>
          <p:cNvSpPr txBox="true"/>
          <p:nvPr/>
        </p:nvSpPr>
        <p:spPr>
          <a:xfrm rot="0">
            <a:off x="7200086" y="4273165"/>
            <a:ext cx="4743850" cy="4691559"/>
          </a:xfrm>
          <a:prstGeom prst="rect">
            <a:avLst/>
          </a:prstGeom>
        </p:spPr>
        <p:txBody>
          <a:bodyPr anchor="t" rtlCol="false" tIns="0" lIns="0" bIns="0" rIns="0">
            <a:spAutoFit/>
          </a:bodyPr>
          <a:lstStyle/>
          <a:p>
            <a:pPr algn="l" marL="522038" indent="-261019" lvl="1">
              <a:lnSpc>
                <a:spcPts val="3385"/>
              </a:lnSpc>
              <a:buFont typeface="Arial"/>
              <a:buChar char="•"/>
            </a:pPr>
            <a:r>
              <a:rPr lang="en-US" sz="2417">
                <a:solidFill>
                  <a:srgbClr val="000000"/>
                </a:solidFill>
                <a:latin typeface="Open Sans"/>
                <a:ea typeface="Open Sans"/>
                <a:cs typeface="Open Sans"/>
                <a:sym typeface="Open Sans"/>
              </a:rPr>
              <a:t>Procurement statement of work or major deliverables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Schedule, milestones, or date by which a schedule is required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Performance reporting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Pricing and payment terms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Inspection, quality, and acceptance criteria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Warranty and future product support</a:t>
            </a:r>
          </a:p>
        </p:txBody>
      </p:sp>
      <p:sp>
        <p:nvSpPr>
          <p:cNvPr name="TextBox 10" id="10"/>
          <p:cNvSpPr txBox="true"/>
          <p:nvPr/>
        </p:nvSpPr>
        <p:spPr>
          <a:xfrm rot="0">
            <a:off x="12515450" y="4273165"/>
            <a:ext cx="4743850" cy="4691559"/>
          </a:xfrm>
          <a:prstGeom prst="rect">
            <a:avLst/>
          </a:prstGeom>
        </p:spPr>
        <p:txBody>
          <a:bodyPr anchor="t" rtlCol="false" tIns="0" lIns="0" bIns="0" rIns="0">
            <a:spAutoFit/>
          </a:bodyPr>
          <a:lstStyle/>
          <a:p>
            <a:pPr algn="l" marL="522038" indent="-261019" lvl="1">
              <a:lnSpc>
                <a:spcPts val="3385"/>
              </a:lnSpc>
              <a:buFont typeface="Arial"/>
              <a:buChar char="•"/>
            </a:pPr>
            <a:r>
              <a:rPr lang="en-US" sz="2417">
                <a:solidFill>
                  <a:srgbClr val="000000"/>
                </a:solidFill>
                <a:latin typeface="Open Sans"/>
                <a:ea typeface="Open Sans"/>
                <a:cs typeface="Open Sans"/>
                <a:sym typeface="Open Sans"/>
              </a:rPr>
              <a:t>Incentives and penalties Insurance and performance bonds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Subordinate subcontractor approvals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General terms and conditions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Change request handling </a:t>
            </a:r>
          </a:p>
          <a:p>
            <a:pPr algn="l" marL="522038" indent="-261019" lvl="1">
              <a:lnSpc>
                <a:spcPts val="3385"/>
              </a:lnSpc>
              <a:buFont typeface="Arial"/>
              <a:buChar char="•"/>
            </a:pPr>
            <a:r>
              <a:rPr lang="en-US" sz="2417">
                <a:solidFill>
                  <a:srgbClr val="000000"/>
                </a:solidFill>
                <a:latin typeface="Open Sans"/>
                <a:ea typeface="Open Sans"/>
                <a:cs typeface="Open Sans"/>
                <a:sym typeface="Open Sans"/>
              </a:rPr>
              <a:t>Termination clause and alternative dispute resolution mechanisms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7951008" y="2477674"/>
            <a:ext cx="6478066" cy="953352"/>
          </a:xfrm>
          <a:prstGeom prst="rect">
            <a:avLst/>
          </a:prstGeom>
        </p:spPr>
        <p:txBody>
          <a:bodyPr anchor="t" rtlCol="false" tIns="0" lIns="0" bIns="0" rIns="0">
            <a:spAutoFit/>
          </a:bodyPr>
          <a:lstStyle/>
          <a:p>
            <a:pPr algn="ctr">
              <a:lnSpc>
                <a:spcPts val="7828"/>
              </a:lnSpc>
              <a:spcBef>
                <a:spcPct val="0"/>
              </a:spcBef>
            </a:pPr>
            <a:r>
              <a:rPr lang="en-US" sz="5591">
                <a:solidFill>
                  <a:srgbClr val="3428BA"/>
                </a:solidFill>
                <a:latin typeface="Anton"/>
                <a:ea typeface="Anton"/>
                <a:cs typeface="Anton"/>
                <a:sym typeface="Anton"/>
              </a:rPr>
              <a:t>3. RESOURCE CALENDAR</a:t>
            </a:r>
          </a:p>
        </p:txBody>
      </p:sp>
      <p:sp>
        <p:nvSpPr>
          <p:cNvPr name="TextBox 8" id="8"/>
          <p:cNvSpPr txBox="true"/>
          <p:nvPr/>
        </p:nvSpPr>
        <p:spPr>
          <a:xfrm rot="0">
            <a:off x="7951008" y="3749982"/>
            <a:ext cx="8115300" cy="1783894"/>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The quantity and availability of contracted resources and those dates on which each specific resource or resource group can be active or idle are documented. </a:t>
            </a:r>
          </a:p>
        </p:txBody>
      </p:sp>
      <p:sp>
        <p:nvSpPr>
          <p:cNvPr name="TextBox 9" id="9"/>
          <p:cNvSpPr txBox="true"/>
          <p:nvPr/>
        </p:nvSpPr>
        <p:spPr>
          <a:xfrm rot="0">
            <a:off x="7951008" y="5809584"/>
            <a:ext cx="8115300" cy="888544"/>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Documents outlining when and how resources (human or material) from sellers will be available.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7678504" y="2955838"/>
            <a:ext cx="6069310" cy="953389"/>
          </a:xfrm>
          <a:prstGeom prst="rect">
            <a:avLst/>
          </a:prstGeom>
        </p:spPr>
        <p:txBody>
          <a:bodyPr anchor="t" rtlCol="false" tIns="0" lIns="0" bIns="0" rIns="0">
            <a:spAutoFit/>
          </a:bodyPr>
          <a:lstStyle/>
          <a:p>
            <a:pPr algn="ctr">
              <a:lnSpc>
                <a:spcPts val="7825"/>
              </a:lnSpc>
              <a:spcBef>
                <a:spcPct val="0"/>
              </a:spcBef>
            </a:pPr>
            <a:r>
              <a:rPr lang="en-US" sz="5589">
                <a:solidFill>
                  <a:srgbClr val="3428BA"/>
                </a:solidFill>
                <a:latin typeface="Anton"/>
                <a:ea typeface="Anton"/>
                <a:cs typeface="Anton"/>
                <a:sym typeface="Anton"/>
              </a:rPr>
              <a:t>4. CHANGE REQUESTS</a:t>
            </a:r>
          </a:p>
        </p:txBody>
      </p:sp>
      <p:sp>
        <p:nvSpPr>
          <p:cNvPr name="TextBox 8" id="8"/>
          <p:cNvSpPr txBox="true"/>
          <p:nvPr/>
        </p:nvSpPr>
        <p:spPr>
          <a:xfrm rot="0">
            <a:off x="7678504" y="4230099"/>
            <a:ext cx="9308292" cy="1783894"/>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Change requests to the project management plan, its subsidiary plans, and other components are processed for review and disposition through the Perform Integrated Change Control process</a:t>
            </a:r>
          </a:p>
        </p:txBody>
      </p:sp>
      <p:sp>
        <p:nvSpPr>
          <p:cNvPr name="TextBox 9" id="9"/>
          <p:cNvSpPr txBox="true"/>
          <p:nvPr/>
        </p:nvSpPr>
        <p:spPr>
          <a:xfrm rot="0">
            <a:off x="7678504" y="6337843"/>
            <a:ext cx="9158415" cy="888544"/>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Requests to modify project scope, budget, or timelines due to new information or conditions.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6683864" y="1718772"/>
            <a:ext cx="8545281" cy="1943989"/>
          </a:xfrm>
          <a:prstGeom prst="rect">
            <a:avLst/>
          </a:prstGeom>
        </p:spPr>
        <p:txBody>
          <a:bodyPr anchor="t" rtlCol="false" tIns="0" lIns="0" bIns="0" rIns="0">
            <a:spAutoFit/>
          </a:bodyPr>
          <a:lstStyle/>
          <a:p>
            <a:pPr algn="ctr">
              <a:lnSpc>
                <a:spcPts val="7825"/>
              </a:lnSpc>
              <a:spcBef>
                <a:spcPct val="0"/>
              </a:spcBef>
            </a:pPr>
            <a:r>
              <a:rPr lang="en-US" sz="5589">
                <a:solidFill>
                  <a:srgbClr val="3428BA"/>
                </a:solidFill>
                <a:latin typeface="Anton"/>
                <a:ea typeface="Anton"/>
                <a:cs typeface="Anton"/>
                <a:sym typeface="Anton"/>
              </a:rPr>
              <a:t>5. PROJECT MANAGEMENT PLAN UPDATES</a:t>
            </a:r>
          </a:p>
        </p:txBody>
      </p:sp>
      <p:sp>
        <p:nvSpPr>
          <p:cNvPr name="TextBox 8" id="8"/>
          <p:cNvSpPr txBox="true"/>
          <p:nvPr/>
        </p:nvSpPr>
        <p:spPr>
          <a:xfrm rot="0">
            <a:off x="6683864" y="4143002"/>
            <a:ext cx="8926787" cy="1336219"/>
          </a:xfrm>
          <a:prstGeom prst="rect">
            <a:avLst/>
          </a:prstGeom>
        </p:spPr>
        <p:txBody>
          <a:bodyPr anchor="t" rtlCol="false" tIns="0" lIns="0" bIns="0" rIns="0">
            <a:spAutoFit/>
          </a:bodyPr>
          <a:lstStyle/>
          <a:p>
            <a:pPr algn="l">
              <a:lnSpc>
                <a:spcPts val="3525"/>
              </a:lnSpc>
            </a:pPr>
            <a:r>
              <a:rPr lang="en-US" sz="2517">
                <a:solidFill>
                  <a:srgbClr val="000000"/>
                </a:solidFill>
                <a:latin typeface="Open Sans"/>
                <a:ea typeface="Open Sans"/>
                <a:cs typeface="Open Sans"/>
                <a:sym typeface="Open Sans"/>
              </a:rPr>
              <a:t>Changes to the project management plan require a change request through the organization's change control process. Components that may need changes include:</a:t>
            </a:r>
          </a:p>
        </p:txBody>
      </p:sp>
      <p:sp>
        <p:nvSpPr>
          <p:cNvPr name="TextBox 9" id="9"/>
          <p:cNvSpPr txBox="true"/>
          <p:nvPr/>
        </p:nvSpPr>
        <p:spPr>
          <a:xfrm rot="0">
            <a:off x="6683864" y="5959461"/>
            <a:ext cx="5559082" cy="2231569"/>
          </a:xfrm>
          <a:prstGeom prst="rect">
            <a:avLst/>
          </a:prstGeom>
        </p:spPr>
        <p:txBody>
          <a:bodyPr anchor="t" rtlCol="false" tIns="0" lIns="0" bIns="0" rIns="0">
            <a:spAutoFit/>
          </a:bodyPr>
          <a:lstStyle/>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Requirements management plan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Quality management plan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Communications management plan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Risk management plan</a:t>
            </a:r>
          </a:p>
        </p:txBody>
      </p:sp>
      <p:sp>
        <p:nvSpPr>
          <p:cNvPr name="TextBox 10" id="10"/>
          <p:cNvSpPr txBox="true"/>
          <p:nvPr/>
        </p:nvSpPr>
        <p:spPr>
          <a:xfrm rot="0">
            <a:off x="12556326" y="5959461"/>
            <a:ext cx="4702974" cy="2231569"/>
          </a:xfrm>
          <a:prstGeom prst="rect">
            <a:avLst/>
          </a:prstGeom>
        </p:spPr>
        <p:txBody>
          <a:bodyPr anchor="t" rtlCol="false" tIns="0" lIns="0" bIns="0" rIns="0">
            <a:spAutoFit/>
          </a:bodyPr>
          <a:lstStyle/>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Procurement management plan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Scope baseline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Schedule baseline </a:t>
            </a:r>
          </a:p>
          <a:p>
            <a:pPr algn="just" marL="543628" indent="-271814" lvl="1">
              <a:lnSpc>
                <a:spcPts val="3525"/>
              </a:lnSpc>
              <a:buFont typeface="Arial"/>
              <a:buChar char="•"/>
            </a:pPr>
            <a:r>
              <a:rPr lang="en-US" sz="2517">
                <a:solidFill>
                  <a:srgbClr val="000000"/>
                </a:solidFill>
                <a:latin typeface="Open Sans"/>
                <a:ea typeface="Open Sans"/>
                <a:cs typeface="Open Sans"/>
                <a:sym typeface="Open Sans"/>
              </a:rPr>
              <a:t>Cost baseline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428BA">
                <a:alpha val="100000"/>
              </a:srgbClr>
            </a:gs>
            <a:gs pos="100000">
              <a:srgbClr val="5FA2D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25853" y="3341457"/>
            <a:ext cx="13236260" cy="835062"/>
          </a:xfrm>
          <a:prstGeom prst="rect">
            <a:avLst/>
          </a:prstGeom>
        </p:spPr>
        <p:txBody>
          <a:bodyPr anchor="t" rtlCol="false" tIns="0" lIns="0" bIns="0" rIns="0">
            <a:spAutoFit/>
          </a:bodyPr>
          <a:lstStyle/>
          <a:p>
            <a:pPr algn="l">
              <a:lnSpc>
                <a:spcPts val="6176"/>
              </a:lnSpc>
            </a:pPr>
            <a:r>
              <a:rPr lang="en-US" sz="6501" spc="-130">
                <a:solidFill>
                  <a:srgbClr val="FFFFFF"/>
                </a:solidFill>
                <a:latin typeface="Monument Bold"/>
                <a:ea typeface="Monument Bold"/>
                <a:cs typeface="Monument Bold"/>
                <a:sym typeface="Monument Bold"/>
              </a:rPr>
              <a:t>FIXED PRICE</a:t>
            </a:r>
          </a:p>
        </p:txBody>
      </p:sp>
      <p:sp>
        <p:nvSpPr>
          <p:cNvPr name="TextBox 3" id="3"/>
          <p:cNvSpPr txBox="true"/>
          <p:nvPr/>
        </p:nvSpPr>
        <p:spPr>
          <a:xfrm rot="0">
            <a:off x="2525921" y="1983862"/>
            <a:ext cx="3970921" cy="266700"/>
          </a:xfrm>
          <a:prstGeom prst="rect">
            <a:avLst/>
          </a:prstGeom>
        </p:spPr>
        <p:txBody>
          <a:bodyPr anchor="t" rtlCol="false" tIns="0" lIns="0" bIns="0" rIns="0">
            <a:spAutoFit/>
          </a:bodyPr>
          <a:lstStyle/>
          <a:p>
            <a:pPr algn="l" marL="0" indent="0" lvl="0">
              <a:lnSpc>
                <a:spcPts val="2160"/>
              </a:lnSpc>
            </a:pPr>
            <a:r>
              <a:rPr lang="en-US" sz="1800">
                <a:solidFill>
                  <a:srgbClr val="FFFFFF"/>
                </a:solidFill>
                <a:latin typeface="Open Sauce"/>
                <a:ea typeface="Open Sauce"/>
                <a:cs typeface="Open Sauce"/>
                <a:sym typeface="Open Sauce"/>
              </a:rPr>
              <a:t>CONTRACT TYPES</a:t>
            </a:r>
          </a:p>
        </p:txBody>
      </p:sp>
      <p:sp>
        <p:nvSpPr>
          <p:cNvPr name="TextBox 4" id="4"/>
          <p:cNvSpPr txBox="true"/>
          <p:nvPr/>
        </p:nvSpPr>
        <p:spPr>
          <a:xfrm rot="0">
            <a:off x="11791226" y="1983862"/>
            <a:ext cx="3970921" cy="266700"/>
          </a:xfrm>
          <a:prstGeom prst="rect">
            <a:avLst/>
          </a:prstGeom>
        </p:spPr>
        <p:txBody>
          <a:bodyPr anchor="t" rtlCol="false" tIns="0" lIns="0" bIns="0" rIns="0">
            <a:spAutoFit/>
          </a:bodyPr>
          <a:lstStyle/>
          <a:p>
            <a:pPr algn="r" marL="0" indent="0" lvl="0">
              <a:lnSpc>
                <a:spcPts val="2160"/>
              </a:lnSpc>
            </a:pPr>
            <a:r>
              <a:rPr lang="en-US" sz="1800">
                <a:solidFill>
                  <a:srgbClr val="FFFFFF"/>
                </a:solidFill>
                <a:latin typeface="Open Sauce"/>
                <a:ea typeface="Open Sauce"/>
                <a:cs typeface="Open Sauce"/>
                <a:sym typeface="Open Sauce"/>
              </a:rPr>
              <a:t>PRESENTATION</a:t>
            </a:r>
          </a:p>
        </p:txBody>
      </p:sp>
      <p:sp>
        <p:nvSpPr>
          <p:cNvPr name="TextBox 5" id="5"/>
          <p:cNvSpPr txBox="true"/>
          <p:nvPr/>
        </p:nvSpPr>
        <p:spPr>
          <a:xfrm rot="0">
            <a:off x="2525887" y="8372315"/>
            <a:ext cx="3039564"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NOVEMBER 2024</a:t>
            </a:r>
          </a:p>
        </p:txBody>
      </p:sp>
      <p:sp>
        <p:nvSpPr>
          <p:cNvPr name="TextBox 6" id="6"/>
          <p:cNvSpPr txBox="true"/>
          <p:nvPr/>
        </p:nvSpPr>
        <p:spPr>
          <a:xfrm rot="0">
            <a:off x="11638800" y="8372315"/>
            <a:ext cx="4123313" cy="266700"/>
          </a:xfrm>
          <a:prstGeom prst="rect">
            <a:avLst/>
          </a:prstGeom>
        </p:spPr>
        <p:txBody>
          <a:bodyPr anchor="t" rtlCol="false" tIns="0" lIns="0" bIns="0" rIns="0">
            <a:spAutoFit/>
          </a:bodyPr>
          <a:lstStyle/>
          <a:p>
            <a:pPr algn="r" marL="0" indent="0" lvl="0">
              <a:lnSpc>
                <a:spcPts val="2160"/>
              </a:lnSpc>
              <a:spcBef>
                <a:spcPct val="0"/>
              </a:spcBef>
            </a:pPr>
            <a:r>
              <a:rPr lang="en-US" sz="1800">
                <a:solidFill>
                  <a:srgbClr val="FFFFFF"/>
                </a:solidFill>
                <a:latin typeface="Open Sauce"/>
                <a:ea typeface="Open Sauce"/>
                <a:cs typeface="Open Sauce"/>
                <a:sym typeface="Open Sauce"/>
              </a:rPr>
              <a:t>LEARNING TEAM 8</a:t>
            </a:r>
          </a:p>
        </p:txBody>
      </p:sp>
      <p:sp>
        <p:nvSpPr>
          <p:cNvPr name="AutoShape 7" id="7"/>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8" id="8"/>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9" id="9"/>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10" id="10"/>
          <p:cNvSpPr/>
          <p:nvPr/>
        </p:nvSpPr>
        <p:spPr>
          <a:xfrm flipH="true" flipV="true" rot="0">
            <a:off x="14984952" y="6487891"/>
            <a:ext cx="479409" cy="479409"/>
          </a:xfrm>
          <a:custGeom>
            <a:avLst/>
            <a:gdLst/>
            <a:ahLst/>
            <a:cxnLst/>
            <a:rect r="r" b="b" t="t" l="l"/>
            <a:pathLst>
              <a:path h="479409" w="479409">
                <a:moveTo>
                  <a:pt x="479409" y="479409"/>
                </a:moveTo>
                <a:lnTo>
                  <a:pt x="0" y="479409"/>
                </a:lnTo>
                <a:lnTo>
                  <a:pt x="0" y="0"/>
                </a:lnTo>
                <a:lnTo>
                  <a:pt x="479409" y="0"/>
                </a:lnTo>
                <a:lnTo>
                  <a:pt x="479409"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525853" y="4547930"/>
            <a:ext cx="13236295" cy="1616112"/>
          </a:xfrm>
          <a:prstGeom prst="rect">
            <a:avLst/>
          </a:prstGeom>
        </p:spPr>
        <p:txBody>
          <a:bodyPr anchor="t" rtlCol="false" tIns="0" lIns="0" bIns="0" rIns="0">
            <a:spAutoFit/>
          </a:bodyPr>
          <a:lstStyle/>
          <a:p>
            <a:pPr algn="l">
              <a:lnSpc>
                <a:spcPts val="6176"/>
              </a:lnSpc>
            </a:pPr>
            <a:r>
              <a:rPr lang="en-US" sz="6501" spc="-130">
                <a:solidFill>
                  <a:srgbClr val="FFFFFF"/>
                </a:solidFill>
                <a:latin typeface="Monument Bold"/>
                <a:ea typeface="Monument Bold"/>
                <a:cs typeface="Monument Bold"/>
                <a:sym typeface="Monument Bold"/>
              </a:rPr>
              <a:t>COST-REIMBURSEMENT</a:t>
            </a:r>
          </a:p>
          <a:p>
            <a:pPr algn="l">
              <a:lnSpc>
                <a:spcPts val="6176"/>
              </a:lnSpc>
            </a:pPr>
          </a:p>
        </p:txBody>
      </p:sp>
      <p:sp>
        <p:nvSpPr>
          <p:cNvPr name="TextBox 12" id="12"/>
          <p:cNvSpPr txBox="true"/>
          <p:nvPr/>
        </p:nvSpPr>
        <p:spPr>
          <a:xfrm rot="0">
            <a:off x="2525853" y="5715580"/>
            <a:ext cx="14043599" cy="835062"/>
          </a:xfrm>
          <a:prstGeom prst="rect">
            <a:avLst/>
          </a:prstGeom>
        </p:spPr>
        <p:txBody>
          <a:bodyPr anchor="t" rtlCol="false" tIns="0" lIns="0" bIns="0" rIns="0">
            <a:spAutoFit/>
          </a:bodyPr>
          <a:lstStyle/>
          <a:p>
            <a:pPr algn="l">
              <a:lnSpc>
                <a:spcPts val="6176"/>
              </a:lnSpc>
            </a:pPr>
            <a:r>
              <a:rPr lang="en-US" sz="6501" spc="-130">
                <a:solidFill>
                  <a:srgbClr val="FFFFFF"/>
                </a:solidFill>
                <a:latin typeface="Monument Bold"/>
                <a:ea typeface="Monument Bold"/>
                <a:cs typeface="Monument Bold"/>
                <a:sym typeface="Monument Bold"/>
              </a:rPr>
              <a:t>TIME-AND-MATERIALS</a:t>
            </a:r>
          </a:p>
        </p:txBody>
      </p:sp>
      <p:sp>
        <p:nvSpPr>
          <p:cNvPr name="TextBox 13" id="13"/>
          <p:cNvSpPr txBox="true"/>
          <p:nvPr/>
        </p:nvSpPr>
        <p:spPr>
          <a:xfrm rot="0">
            <a:off x="2525853" y="6953460"/>
            <a:ext cx="14043599" cy="835062"/>
          </a:xfrm>
          <a:prstGeom prst="rect">
            <a:avLst/>
          </a:prstGeom>
        </p:spPr>
        <p:txBody>
          <a:bodyPr anchor="t" rtlCol="false" tIns="0" lIns="0" bIns="0" rIns="0">
            <a:spAutoFit/>
          </a:bodyPr>
          <a:lstStyle/>
          <a:p>
            <a:pPr algn="l">
              <a:lnSpc>
                <a:spcPts val="6176"/>
              </a:lnSpc>
            </a:pPr>
            <a:r>
              <a:rPr lang="en-US" sz="6501" spc="-130">
                <a:solidFill>
                  <a:srgbClr val="FFFFFF"/>
                </a:solidFill>
                <a:latin typeface="Monument Bold"/>
                <a:ea typeface="Monument Bold"/>
                <a:cs typeface="Monument Bold"/>
                <a:sym typeface="Monument Bold"/>
              </a:rPr>
              <a:t>UNIT PRICE</a:t>
            </a:r>
          </a:p>
        </p:txBody>
      </p:sp>
      <p:sp>
        <p:nvSpPr>
          <p:cNvPr name="TextBox 14" id="14"/>
          <p:cNvSpPr txBox="true"/>
          <p:nvPr/>
        </p:nvSpPr>
        <p:spPr>
          <a:xfrm rot="0">
            <a:off x="1730969" y="3436642"/>
            <a:ext cx="891799" cy="654088"/>
          </a:xfrm>
          <a:prstGeom prst="rect">
            <a:avLst/>
          </a:prstGeom>
        </p:spPr>
        <p:txBody>
          <a:bodyPr anchor="t" rtlCol="false" tIns="0" lIns="0" bIns="0" rIns="0">
            <a:spAutoFit/>
          </a:bodyPr>
          <a:lstStyle/>
          <a:p>
            <a:pPr algn="l">
              <a:lnSpc>
                <a:spcPts val="4751"/>
              </a:lnSpc>
            </a:pPr>
            <a:r>
              <a:rPr lang="en-US" sz="5001" spc="-100">
                <a:solidFill>
                  <a:srgbClr val="FFFFFF"/>
                </a:solidFill>
                <a:latin typeface="Monument Bold"/>
                <a:ea typeface="Monument Bold"/>
                <a:cs typeface="Monument Bold"/>
                <a:sym typeface="Monument Bold"/>
              </a:rPr>
              <a:t>1.</a:t>
            </a:r>
          </a:p>
        </p:txBody>
      </p:sp>
      <p:sp>
        <p:nvSpPr>
          <p:cNvPr name="TextBox 15" id="15"/>
          <p:cNvSpPr txBox="true"/>
          <p:nvPr/>
        </p:nvSpPr>
        <p:spPr>
          <a:xfrm rot="0">
            <a:off x="1730969" y="4661443"/>
            <a:ext cx="891799" cy="654088"/>
          </a:xfrm>
          <a:prstGeom prst="rect">
            <a:avLst/>
          </a:prstGeom>
        </p:spPr>
        <p:txBody>
          <a:bodyPr anchor="t" rtlCol="false" tIns="0" lIns="0" bIns="0" rIns="0">
            <a:spAutoFit/>
          </a:bodyPr>
          <a:lstStyle/>
          <a:p>
            <a:pPr algn="l">
              <a:lnSpc>
                <a:spcPts val="4751"/>
              </a:lnSpc>
            </a:pPr>
            <a:r>
              <a:rPr lang="en-US" sz="5001" spc="-100">
                <a:solidFill>
                  <a:srgbClr val="FFFFFF"/>
                </a:solidFill>
                <a:latin typeface="Monument Bold"/>
                <a:ea typeface="Monument Bold"/>
                <a:cs typeface="Monument Bold"/>
                <a:sym typeface="Monument Bold"/>
              </a:rPr>
              <a:t>2.</a:t>
            </a:r>
          </a:p>
        </p:txBody>
      </p:sp>
      <p:sp>
        <p:nvSpPr>
          <p:cNvPr name="TextBox 16" id="16"/>
          <p:cNvSpPr txBox="true"/>
          <p:nvPr/>
        </p:nvSpPr>
        <p:spPr>
          <a:xfrm rot="0">
            <a:off x="1730969" y="5833841"/>
            <a:ext cx="891799" cy="654050"/>
          </a:xfrm>
          <a:prstGeom prst="rect">
            <a:avLst/>
          </a:prstGeom>
        </p:spPr>
        <p:txBody>
          <a:bodyPr anchor="t" rtlCol="false" tIns="0" lIns="0" bIns="0" rIns="0">
            <a:spAutoFit/>
          </a:bodyPr>
          <a:lstStyle/>
          <a:p>
            <a:pPr algn="l">
              <a:lnSpc>
                <a:spcPts val="4750"/>
              </a:lnSpc>
            </a:pPr>
            <a:r>
              <a:rPr lang="en-US" sz="5000" spc="-100">
                <a:solidFill>
                  <a:srgbClr val="FFFFFF"/>
                </a:solidFill>
                <a:latin typeface="Monument Bold"/>
                <a:ea typeface="Monument Bold"/>
                <a:cs typeface="Monument Bold"/>
                <a:sym typeface="Monument Bold"/>
              </a:rPr>
              <a:t>3.</a:t>
            </a:r>
          </a:p>
        </p:txBody>
      </p:sp>
      <p:sp>
        <p:nvSpPr>
          <p:cNvPr name="TextBox 17" id="17"/>
          <p:cNvSpPr txBox="true"/>
          <p:nvPr/>
        </p:nvSpPr>
        <p:spPr>
          <a:xfrm rot="0">
            <a:off x="1730969" y="7036417"/>
            <a:ext cx="891799" cy="654050"/>
          </a:xfrm>
          <a:prstGeom prst="rect">
            <a:avLst/>
          </a:prstGeom>
        </p:spPr>
        <p:txBody>
          <a:bodyPr anchor="t" rtlCol="false" tIns="0" lIns="0" bIns="0" rIns="0">
            <a:spAutoFit/>
          </a:bodyPr>
          <a:lstStyle/>
          <a:p>
            <a:pPr algn="l">
              <a:lnSpc>
                <a:spcPts val="4750"/>
              </a:lnSpc>
            </a:pPr>
            <a:r>
              <a:rPr lang="en-US" sz="5000" spc="-100">
                <a:solidFill>
                  <a:srgbClr val="FFFFFF"/>
                </a:solidFill>
                <a:latin typeface="Monument Bold"/>
                <a:ea typeface="Monument Bold"/>
                <a:cs typeface="Monument Bold"/>
                <a:sym typeface="Monument Bold"/>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6629363" y="2545745"/>
            <a:ext cx="9580796" cy="953389"/>
          </a:xfrm>
          <a:prstGeom prst="rect">
            <a:avLst/>
          </a:prstGeom>
        </p:spPr>
        <p:txBody>
          <a:bodyPr anchor="t" rtlCol="false" tIns="0" lIns="0" bIns="0" rIns="0">
            <a:spAutoFit/>
          </a:bodyPr>
          <a:lstStyle/>
          <a:p>
            <a:pPr algn="ctr">
              <a:lnSpc>
                <a:spcPts val="7825"/>
              </a:lnSpc>
              <a:spcBef>
                <a:spcPct val="0"/>
              </a:spcBef>
            </a:pPr>
            <a:r>
              <a:rPr lang="en-US" sz="5589">
                <a:solidFill>
                  <a:srgbClr val="3428BA"/>
                </a:solidFill>
                <a:latin typeface="Anton"/>
                <a:ea typeface="Anton"/>
                <a:cs typeface="Anton"/>
                <a:sym typeface="Anton"/>
              </a:rPr>
              <a:t>6. PROJECT DOCUMENT UPDATES</a:t>
            </a:r>
          </a:p>
        </p:txBody>
      </p:sp>
      <p:sp>
        <p:nvSpPr>
          <p:cNvPr name="TextBox 8" id="8"/>
          <p:cNvSpPr txBox="true"/>
          <p:nvPr/>
        </p:nvSpPr>
        <p:spPr>
          <a:xfrm rot="0">
            <a:off x="7242497" y="3716770"/>
            <a:ext cx="9349168" cy="888544"/>
          </a:xfrm>
          <a:prstGeom prst="rect">
            <a:avLst/>
          </a:prstGeom>
        </p:spPr>
        <p:txBody>
          <a:bodyPr anchor="t" rtlCol="false" tIns="0" lIns="0" bIns="0" rIns="0">
            <a:spAutoFit/>
          </a:bodyPr>
          <a:lstStyle/>
          <a:p>
            <a:pPr algn="l">
              <a:lnSpc>
                <a:spcPts val="3525"/>
              </a:lnSpc>
            </a:pPr>
            <a:r>
              <a:rPr lang="en-US" sz="2517">
                <a:solidFill>
                  <a:srgbClr val="000000"/>
                </a:solidFill>
                <a:latin typeface="Open Sans"/>
                <a:ea typeface="Open Sans"/>
                <a:cs typeface="Open Sans"/>
                <a:sym typeface="Open Sans"/>
              </a:rPr>
              <a:t>Project documents that may be updated as a result of carrying out this process include:</a:t>
            </a:r>
          </a:p>
        </p:txBody>
      </p:sp>
      <p:sp>
        <p:nvSpPr>
          <p:cNvPr name="TextBox 9" id="9"/>
          <p:cNvSpPr txBox="true"/>
          <p:nvPr/>
        </p:nvSpPr>
        <p:spPr>
          <a:xfrm rot="0">
            <a:off x="7242497" y="4957236"/>
            <a:ext cx="5559082" cy="2679244"/>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Lessons learned register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Requirements documentation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Requirements traceability matrix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Resource calendars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Risk register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Stakeholder register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6874617" y="2413371"/>
            <a:ext cx="9580796" cy="1943952"/>
          </a:xfrm>
          <a:prstGeom prst="rect">
            <a:avLst/>
          </a:prstGeom>
        </p:spPr>
        <p:txBody>
          <a:bodyPr anchor="t" rtlCol="false" tIns="0" lIns="0" bIns="0" rIns="0">
            <a:spAutoFit/>
          </a:bodyPr>
          <a:lstStyle/>
          <a:p>
            <a:pPr algn="ctr">
              <a:lnSpc>
                <a:spcPts val="7828"/>
              </a:lnSpc>
              <a:spcBef>
                <a:spcPct val="0"/>
              </a:spcBef>
            </a:pPr>
            <a:r>
              <a:rPr lang="en-US" sz="5591">
                <a:solidFill>
                  <a:srgbClr val="3428BA"/>
                </a:solidFill>
                <a:latin typeface="Anton"/>
                <a:ea typeface="Anton"/>
                <a:cs typeface="Anton"/>
                <a:sym typeface="Anton"/>
              </a:rPr>
              <a:t>7. ORGANIZATIONAL PROCESS ASSETS UPDATES</a:t>
            </a:r>
          </a:p>
        </p:txBody>
      </p:sp>
      <p:sp>
        <p:nvSpPr>
          <p:cNvPr name="TextBox 8" id="8"/>
          <p:cNvSpPr txBox="true"/>
          <p:nvPr/>
        </p:nvSpPr>
        <p:spPr>
          <a:xfrm rot="0">
            <a:off x="6969993" y="4676360"/>
            <a:ext cx="9390043" cy="1336219"/>
          </a:xfrm>
          <a:prstGeom prst="rect">
            <a:avLst/>
          </a:prstGeom>
        </p:spPr>
        <p:txBody>
          <a:bodyPr anchor="t" rtlCol="false" tIns="0" lIns="0" bIns="0" rIns="0">
            <a:spAutoFit/>
          </a:bodyPr>
          <a:lstStyle/>
          <a:p>
            <a:pPr algn="l">
              <a:lnSpc>
                <a:spcPts val="3525"/>
              </a:lnSpc>
            </a:pPr>
            <a:r>
              <a:rPr lang="en-US" sz="2517">
                <a:solidFill>
                  <a:srgbClr val="000000"/>
                </a:solidFill>
                <a:latin typeface="Open Sans"/>
                <a:ea typeface="Open Sans"/>
                <a:cs typeface="Open Sans"/>
                <a:sym typeface="Open Sans"/>
              </a:rPr>
              <a:t>Elements of the organizational process assets that can be updated as a result of the Conduct Procurements process can include:</a:t>
            </a:r>
          </a:p>
        </p:txBody>
      </p:sp>
      <p:sp>
        <p:nvSpPr>
          <p:cNvPr name="TextBox 9" id="9"/>
          <p:cNvSpPr txBox="true"/>
          <p:nvPr/>
        </p:nvSpPr>
        <p:spPr>
          <a:xfrm rot="0">
            <a:off x="6969993" y="6432635"/>
            <a:ext cx="9499045" cy="1336219"/>
          </a:xfrm>
          <a:prstGeom prst="rect">
            <a:avLst/>
          </a:prstGeom>
        </p:spPr>
        <p:txBody>
          <a:bodyPr anchor="t" rtlCol="false" tIns="0" lIns="0" bIns="0" rIns="0">
            <a:spAutoFit/>
          </a:bodyPr>
          <a:lstStyle/>
          <a:p>
            <a:pPr algn="l" marL="543628" indent="-271814" lvl="1">
              <a:lnSpc>
                <a:spcPts val="3525"/>
              </a:lnSpc>
              <a:buFont typeface="Arial"/>
              <a:buChar char="•"/>
            </a:pPr>
            <a:r>
              <a:rPr lang="en-US" sz="2517">
                <a:solidFill>
                  <a:srgbClr val="000000"/>
                </a:solidFill>
                <a:latin typeface="Open Sans"/>
                <a:ea typeface="Open Sans"/>
                <a:cs typeface="Open Sans"/>
                <a:sym typeface="Open Sans"/>
              </a:rPr>
              <a:t>Listings of prospective and prequalified sellers </a:t>
            </a:r>
          </a:p>
          <a:p>
            <a:pPr algn="l" marL="543628" indent="-271814" lvl="1">
              <a:lnSpc>
                <a:spcPts val="3525"/>
              </a:lnSpc>
              <a:buFont typeface="Arial"/>
              <a:buChar char="•"/>
            </a:pPr>
            <a:r>
              <a:rPr lang="en-US" sz="2517">
                <a:solidFill>
                  <a:srgbClr val="000000"/>
                </a:solidFill>
                <a:latin typeface="Open Sans"/>
                <a:ea typeface="Open Sans"/>
                <a:cs typeface="Open Sans"/>
                <a:sym typeface="Open Sans"/>
              </a:rPr>
              <a:t>Information on relevant experience with sellers, both good and bad.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5033520"/>
            <a:ext cx="13582024" cy="1840002"/>
            <a:chOff x="0" y="0"/>
            <a:chExt cx="3237314" cy="438570"/>
          </a:xfrm>
        </p:grpSpPr>
        <p:sp>
          <p:nvSpPr>
            <p:cNvPr name="Freeform 4" id="4"/>
            <p:cNvSpPr/>
            <p:nvPr/>
          </p:nvSpPr>
          <p:spPr>
            <a:xfrm flipH="false" flipV="false" rot="0">
              <a:off x="0" y="0"/>
              <a:ext cx="3237314" cy="438570"/>
            </a:xfrm>
            <a:custGeom>
              <a:avLst/>
              <a:gdLst/>
              <a:ahLst/>
              <a:cxnLst/>
              <a:rect r="r" b="b" t="t" l="l"/>
              <a:pathLst>
                <a:path h="438570" w="3237314">
                  <a:moveTo>
                    <a:pt x="0" y="0"/>
                  </a:moveTo>
                  <a:lnTo>
                    <a:pt x="3237314" y="0"/>
                  </a:lnTo>
                  <a:lnTo>
                    <a:pt x="3237314" y="438570"/>
                  </a:lnTo>
                  <a:lnTo>
                    <a:pt x="0" y="43857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237314" cy="47667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74746" y="2542041"/>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7" id="7"/>
          <p:cNvGrpSpPr/>
          <p:nvPr/>
        </p:nvGrpSpPr>
        <p:grpSpPr>
          <a:xfrm rot="0">
            <a:off x="13808739" y="1156032"/>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202768" y="1435055"/>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741896" y="881947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620155" y="3454525"/>
            <a:ext cx="6402104" cy="1578995"/>
          </a:xfrm>
          <a:prstGeom prst="rect">
            <a:avLst/>
          </a:prstGeom>
        </p:spPr>
        <p:txBody>
          <a:bodyPr anchor="t" rtlCol="false" tIns="0" lIns="0" bIns="0" rIns="0">
            <a:spAutoFit/>
          </a:bodyPr>
          <a:lstStyle/>
          <a:p>
            <a:pPr algn="l">
              <a:lnSpc>
                <a:spcPts val="11870"/>
              </a:lnSpc>
            </a:pPr>
            <a:r>
              <a:rPr lang="en-US" sz="11752">
                <a:solidFill>
                  <a:srgbClr val="3428BA"/>
                </a:solidFill>
                <a:latin typeface="Anton"/>
                <a:ea typeface="Anton"/>
                <a:cs typeface="Anton"/>
                <a:sym typeface="Anton"/>
              </a:rPr>
              <a:t>CONTROL</a:t>
            </a:r>
          </a:p>
        </p:txBody>
      </p:sp>
      <p:sp>
        <p:nvSpPr>
          <p:cNvPr name="TextBox 13" id="13"/>
          <p:cNvSpPr txBox="true"/>
          <p:nvPr/>
        </p:nvSpPr>
        <p:spPr>
          <a:xfrm rot="0">
            <a:off x="2352118" y="5285906"/>
            <a:ext cx="9370410" cy="1578995"/>
          </a:xfrm>
          <a:prstGeom prst="rect">
            <a:avLst/>
          </a:prstGeom>
        </p:spPr>
        <p:txBody>
          <a:bodyPr anchor="t" rtlCol="false" tIns="0" lIns="0" bIns="0" rIns="0">
            <a:spAutoFit/>
          </a:bodyPr>
          <a:lstStyle/>
          <a:p>
            <a:pPr algn="l">
              <a:lnSpc>
                <a:spcPts val="11870"/>
              </a:lnSpc>
            </a:pPr>
            <a:r>
              <a:rPr lang="en-US" sz="11752">
                <a:solidFill>
                  <a:srgbClr val="FFFFFF"/>
                </a:solidFill>
                <a:latin typeface="Anton"/>
                <a:ea typeface="Anton"/>
                <a:cs typeface="Anton"/>
                <a:sym typeface="Anton"/>
              </a:rPr>
              <a:t>PROCUREMENTS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61158" y="870545"/>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53805" y="8819474"/>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91978" y="2033824"/>
            <a:ext cx="1444469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WHAT IS CONTROL PROCUREMENTS?</a:t>
            </a:r>
          </a:p>
        </p:txBody>
      </p:sp>
      <p:sp>
        <p:nvSpPr>
          <p:cNvPr name="TextBox 9" id="9"/>
          <p:cNvSpPr txBox="true"/>
          <p:nvPr/>
        </p:nvSpPr>
        <p:spPr>
          <a:xfrm rot="0">
            <a:off x="4029511" y="4551270"/>
            <a:ext cx="12601872" cy="2296901"/>
          </a:xfrm>
          <a:prstGeom prst="rect">
            <a:avLst/>
          </a:prstGeom>
        </p:spPr>
        <p:txBody>
          <a:bodyPr anchor="t" rtlCol="false" tIns="0" lIns="0" bIns="0" rIns="0">
            <a:spAutoFit/>
          </a:bodyPr>
          <a:lstStyle/>
          <a:p>
            <a:pPr algn="ctr">
              <a:lnSpc>
                <a:spcPts val="3681"/>
              </a:lnSpc>
              <a:spcBef>
                <a:spcPct val="0"/>
              </a:spcBef>
            </a:pPr>
            <a:r>
              <a:rPr lang="en-US" sz="2629">
                <a:solidFill>
                  <a:srgbClr val="000000"/>
                </a:solidFill>
                <a:latin typeface="Poppins"/>
                <a:ea typeface="Poppins"/>
                <a:cs typeface="Poppins"/>
                <a:sym typeface="Poppins"/>
              </a:rPr>
              <a:t>It refers to the process of managing procurement contracts during their execution to ensure that both parties buyer and seller adhere to the agreed-upon terms, conditions, and obligations. This process includes monitoring performance, managing changes, resolving disputes, and ensuring that both parties fulfill their commitments as per the contract.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04640" y="32263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183452" y="664650"/>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20474" y="881947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987643"/>
            <a:ext cx="780576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OBJECTIVES</a:t>
            </a:r>
          </a:p>
        </p:txBody>
      </p:sp>
      <p:sp>
        <p:nvSpPr>
          <p:cNvPr name="TextBox 9" id="9"/>
          <p:cNvSpPr txBox="true"/>
          <p:nvPr/>
        </p:nvSpPr>
        <p:spPr>
          <a:xfrm rot="0">
            <a:off x="2458683" y="2693071"/>
            <a:ext cx="10973736" cy="1154051"/>
          </a:xfrm>
          <a:prstGeom prst="rect">
            <a:avLst/>
          </a:prstGeom>
        </p:spPr>
        <p:txBody>
          <a:bodyPr anchor="t" rtlCol="false" tIns="0" lIns="0" bIns="0" rIns="0">
            <a:spAutoFit/>
          </a:bodyPr>
          <a:lstStyle/>
          <a:p>
            <a:pPr algn="ctr">
              <a:lnSpc>
                <a:spcPts val="3065"/>
              </a:lnSpc>
              <a:spcBef>
                <a:spcPct val="0"/>
              </a:spcBef>
            </a:pPr>
            <a:r>
              <a:rPr lang="en-US" sz="2189">
                <a:solidFill>
                  <a:srgbClr val="000000"/>
                </a:solidFill>
                <a:latin typeface="Poppins"/>
                <a:ea typeface="Poppins"/>
                <a:cs typeface="Poppins"/>
                <a:sym typeface="Poppins"/>
              </a:rPr>
              <a:t>to ensure that the procurement process remains effective, on schedule, and within scope. These objectives serve as the guiding principles to successfully manage procurement contracts from start to finish.</a:t>
            </a:r>
          </a:p>
        </p:txBody>
      </p:sp>
      <p:sp>
        <p:nvSpPr>
          <p:cNvPr name="TextBox 10" id="10"/>
          <p:cNvSpPr txBox="true"/>
          <p:nvPr/>
        </p:nvSpPr>
        <p:spPr>
          <a:xfrm rot="0">
            <a:off x="1263315" y="4560804"/>
            <a:ext cx="10697071" cy="3806726"/>
          </a:xfrm>
          <a:prstGeom prst="rect">
            <a:avLst/>
          </a:prstGeom>
        </p:spPr>
        <p:txBody>
          <a:bodyPr anchor="t" rtlCol="false" tIns="0" lIns="0" bIns="0" rIns="0">
            <a:spAutoFit/>
          </a:bodyPr>
          <a:lstStyle/>
          <a:p>
            <a:pPr algn="just" marL="669667" indent="-334833" lvl="1">
              <a:lnSpc>
                <a:spcPts val="4342"/>
              </a:lnSpc>
              <a:buFont typeface="Arial"/>
              <a:buChar char="•"/>
            </a:pPr>
            <a:r>
              <a:rPr lang="en-US" b="true" sz="3101">
                <a:solidFill>
                  <a:srgbClr val="000000"/>
                </a:solidFill>
                <a:latin typeface="Poppins Bold"/>
                <a:ea typeface="Poppins Bold"/>
                <a:cs typeface="Poppins Bold"/>
                <a:sym typeface="Poppins Bold"/>
              </a:rPr>
              <a:t>Ensure the Procurement Process Stays on Track</a:t>
            </a:r>
          </a:p>
          <a:p>
            <a:pPr algn="just">
              <a:lnSpc>
                <a:spcPts val="4342"/>
              </a:lnSpc>
            </a:pPr>
          </a:p>
          <a:p>
            <a:pPr algn="just" marL="669667" indent="-334833" lvl="1">
              <a:lnSpc>
                <a:spcPts val="4342"/>
              </a:lnSpc>
              <a:buFont typeface="Arial"/>
              <a:buChar char="•"/>
            </a:pPr>
            <a:r>
              <a:rPr lang="en-US" b="true" sz="3101">
                <a:solidFill>
                  <a:srgbClr val="000000"/>
                </a:solidFill>
                <a:latin typeface="Poppins Bold"/>
                <a:ea typeface="Poppins Bold"/>
                <a:cs typeface="Poppins Bold"/>
                <a:sym typeface="Poppins Bold"/>
              </a:rPr>
              <a:t>Monitor Supplier Performance</a:t>
            </a:r>
          </a:p>
          <a:p>
            <a:pPr algn="just">
              <a:lnSpc>
                <a:spcPts val="4342"/>
              </a:lnSpc>
            </a:pPr>
          </a:p>
          <a:p>
            <a:pPr algn="just" marL="669667" indent="-334833" lvl="1">
              <a:lnSpc>
                <a:spcPts val="4342"/>
              </a:lnSpc>
              <a:buFont typeface="Arial"/>
              <a:buChar char="•"/>
            </a:pPr>
            <a:r>
              <a:rPr lang="en-US" b="true" sz="3101">
                <a:solidFill>
                  <a:srgbClr val="000000"/>
                </a:solidFill>
                <a:latin typeface="Poppins Bold"/>
                <a:ea typeface="Poppins Bold"/>
                <a:cs typeface="Poppins Bold"/>
                <a:sym typeface="Poppins Bold"/>
              </a:rPr>
              <a:t>Address Any Issues or Risks</a:t>
            </a:r>
          </a:p>
          <a:p>
            <a:pPr algn="just">
              <a:lnSpc>
                <a:spcPts val="4342"/>
              </a:lnSpc>
            </a:pPr>
          </a:p>
          <a:p>
            <a:pPr algn="just" marL="669667" indent="-334833" lvl="1">
              <a:lnSpc>
                <a:spcPts val="4342"/>
              </a:lnSpc>
              <a:buFont typeface="Arial"/>
              <a:buChar char="•"/>
            </a:pPr>
            <a:r>
              <a:rPr lang="en-US" b="true" sz="3101">
                <a:solidFill>
                  <a:srgbClr val="000000"/>
                </a:solidFill>
                <a:latin typeface="Poppins Bold"/>
                <a:ea typeface="Poppins Bold"/>
                <a:cs typeface="Poppins Bold"/>
                <a:sym typeface="Poppins Bold"/>
              </a:rPr>
              <a:t>Maintain Contractual Compliance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16572" y="507218"/>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97359"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920990" y="251152"/>
            <a:ext cx="10762031"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KEY ACTIVITIES IN CONTROL PROCUREMENTS</a:t>
            </a:r>
          </a:p>
        </p:txBody>
      </p:sp>
      <p:sp>
        <p:nvSpPr>
          <p:cNvPr name="TextBox 8" id="8"/>
          <p:cNvSpPr txBox="true"/>
          <p:nvPr/>
        </p:nvSpPr>
        <p:spPr>
          <a:xfrm rot="0">
            <a:off x="3938379" y="3386333"/>
            <a:ext cx="10973736" cy="1154051"/>
          </a:xfrm>
          <a:prstGeom prst="rect">
            <a:avLst/>
          </a:prstGeom>
        </p:spPr>
        <p:txBody>
          <a:bodyPr anchor="t" rtlCol="false" tIns="0" lIns="0" bIns="0" rIns="0">
            <a:spAutoFit/>
          </a:bodyPr>
          <a:lstStyle/>
          <a:p>
            <a:pPr algn="ctr">
              <a:lnSpc>
                <a:spcPts val="3065"/>
              </a:lnSpc>
              <a:spcBef>
                <a:spcPct val="0"/>
              </a:spcBef>
            </a:pPr>
            <a:r>
              <a:rPr lang="en-US" sz="2189">
                <a:solidFill>
                  <a:srgbClr val="000000"/>
                </a:solidFill>
                <a:latin typeface="Poppins"/>
                <a:ea typeface="Poppins"/>
                <a:cs typeface="Poppins"/>
                <a:sym typeface="Poppins"/>
              </a:rPr>
              <a:t>Several activities make up the Control Procurements process, all of which are designed to monitor and ensure that procurement contracts are being executed effectively and as agreed.</a:t>
            </a:r>
          </a:p>
        </p:txBody>
      </p:sp>
      <p:sp>
        <p:nvSpPr>
          <p:cNvPr name="TextBox 9" id="9"/>
          <p:cNvSpPr txBox="true"/>
          <p:nvPr/>
        </p:nvSpPr>
        <p:spPr>
          <a:xfrm rot="0">
            <a:off x="3539274" y="5532520"/>
            <a:ext cx="13256378" cy="3821051"/>
          </a:xfrm>
          <a:prstGeom prst="rect">
            <a:avLst/>
          </a:prstGeom>
        </p:spPr>
        <p:txBody>
          <a:bodyPr anchor="t" rtlCol="false" tIns="0" lIns="0" bIns="0" rIns="0">
            <a:spAutoFit/>
          </a:bodyPr>
          <a:lstStyle/>
          <a:p>
            <a:pPr algn="just">
              <a:lnSpc>
                <a:spcPts val="3065"/>
              </a:lnSpc>
            </a:pPr>
            <a:r>
              <a:rPr lang="en-US" sz="2189" b="true">
                <a:solidFill>
                  <a:srgbClr val="000000"/>
                </a:solidFill>
                <a:latin typeface="Poppins Bold"/>
                <a:ea typeface="Poppins Bold"/>
                <a:cs typeface="Poppins Bold"/>
                <a:sym typeface="Poppins Bold"/>
              </a:rPr>
              <a:t>Monitoring Contract Performance </a:t>
            </a:r>
          </a:p>
          <a:p>
            <a:pPr algn="just">
              <a:lnSpc>
                <a:spcPts val="3065"/>
              </a:lnSpc>
            </a:pPr>
            <a:r>
              <a:rPr lang="en-US" sz="2189">
                <a:solidFill>
                  <a:srgbClr val="000000"/>
                </a:solidFill>
                <a:latin typeface="Poppins"/>
                <a:ea typeface="Poppins"/>
                <a:cs typeface="Poppins"/>
                <a:sym typeface="Poppins"/>
              </a:rPr>
              <a:t>Regular reviews of the supplier’s work to ensure deliverables meet agreed standards.</a:t>
            </a:r>
          </a:p>
          <a:p>
            <a:pPr algn="just">
              <a:lnSpc>
                <a:spcPts val="3065"/>
              </a:lnSpc>
            </a:pPr>
            <a:r>
              <a:rPr lang="en-US" sz="2189" b="true">
                <a:solidFill>
                  <a:srgbClr val="000000"/>
                </a:solidFill>
                <a:latin typeface="Poppins Bold"/>
                <a:ea typeface="Poppins Bold"/>
                <a:cs typeface="Poppins Bold"/>
                <a:sym typeface="Poppins Bold"/>
              </a:rPr>
              <a:t>Managing Changes to the Contract</a:t>
            </a:r>
          </a:p>
          <a:p>
            <a:pPr algn="just">
              <a:lnSpc>
                <a:spcPts val="3065"/>
              </a:lnSpc>
            </a:pPr>
            <a:r>
              <a:rPr lang="en-US" sz="2189">
                <a:solidFill>
                  <a:srgbClr val="000000"/>
                </a:solidFill>
                <a:latin typeface="Poppins"/>
                <a:ea typeface="Poppins"/>
                <a:cs typeface="Poppins"/>
                <a:sym typeface="Poppins"/>
              </a:rPr>
              <a:t>Ensure all changes are documented and mutually agreed upon.</a:t>
            </a:r>
          </a:p>
          <a:p>
            <a:pPr algn="just">
              <a:lnSpc>
                <a:spcPts val="3065"/>
              </a:lnSpc>
            </a:pPr>
            <a:r>
              <a:rPr lang="en-US" sz="2189" b="true">
                <a:solidFill>
                  <a:srgbClr val="000000"/>
                </a:solidFill>
                <a:latin typeface="Poppins Bold"/>
                <a:ea typeface="Poppins Bold"/>
                <a:cs typeface="Poppins Bold"/>
                <a:sym typeface="Poppins Bold"/>
              </a:rPr>
              <a:t>Resolving Disputes</a:t>
            </a:r>
          </a:p>
          <a:p>
            <a:pPr algn="just">
              <a:lnSpc>
                <a:spcPts val="3065"/>
              </a:lnSpc>
            </a:pPr>
            <a:r>
              <a:rPr lang="en-US" sz="2189">
                <a:solidFill>
                  <a:srgbClr val="000000"/>
                </a:solidFill>
                <a:latin typeface="Poppins"/>
                <a:ea typeface="Poppins"/>
                <a:cs typeface="Poppins"/>
                <a:sym typeface="Poppins"/>
              </a:rPr>
              <a:t>Address conflicts between the buyer and supplier in a timely and fair manner.</a:t>
            </a:r>
          </a:p>
          <a:p>
            <a:pPr algn="just">
              <a:lnSpc>
                <a:spcPts val="3065"/>
              </a:lnSpc>
            </a:pPr>
            <a:r>
              <a:rPr lang="en-US" sz="2189" b="true">
                <a:solidFill>
                  <a:srgbClr val="000000"/>
                </a:solidFill>
                <a:latin typeface="Poppins Bold"/>
                <a:ea typeface="Poppins Bold"/>
                <a:cs typeface="Poppins Bold"/>
                <a:sym typeface="Poppins Bold"/>
              </a:rPr>
              <a:t>Documenting Lessons Learned</a:t>
            </a:r>
          </a:p>
          <a:p>
            <a:pPr algn="just">
              <a:lnSpc>
                <a:spcPts val="3065"/>
              </a:lnSpc>
            </a:pPr>
            <a:r>
              <a:rPr lang="en-US" sz="2189">
                <a:solidFill>
                  <a:srgbClr val="000000"/>
                </a:solidFill>
                <a:latin typeface="Poppins"/>
                <a:ea typeface="Poppins"/>
                <a:cs typeface="Poppins"/>
                <a:sym typeface="Poppins"/>
              </a:rPr>
              <a:t>Record insights from the procurement process, including successes and challenges.</a:t>
            </a:r>
          </a:p>
          <a:p>
            <a:pPr algn="just">
              <a:lnSpc>
                <a:spcPts val="3065"/>
              </a:lnSpc>
            </a:pPr>
            <a:r>
              <a:rPr lang="en-US" sz="2189" b="true">
                <a:solidFill>
                  <a:srgbClr val="000000"/>
                </a:solidFill>
                <a:latin typeface="Poppins Bold"/>
                <a:ea typeface="Poppins Bold"/>
                <a:cs typeface="Poppins Bold"/>
                <a:sym typeface="Poppins Bold"/>
              </a:rPr>
              <a:t>Performance Reporting</a:t>
            </a:r>
          </a:p>
          <a:p>
            <a:pPr algn="just">
              <a:lnSpc>
                <a:spcPts val="3065"/>
              </a:lnSpc>
              <a:spcBef>
                <a:spcPct val="0"/>
              </a:spcBef>
            </a:pPr>
            <a:r>
              <a:rPr lang="en-US" sz="2189">
                <a:solidFill>
                  <a:srgbClr val="000000"/>
                </a:solidFill>
                <a:latin typeface="Poppins"/>
                <a:ea typeface="Poppins"/>
                <a:cs typeface="Poppins"/>
                <a:sym typeface="Poppins"/>
              </a:rPr>
              <a:t>Prepare regular reports on supplier performance, project status, and issues.</a:t>
            </a:r>
          </a:p>
        </p:txBody>
      </p:sp>
      <p:sp>
        <p:nvSpPr>
          <p:cNvPr name="TextBox 10" id="10"/>
          <p:cNvSpPr txBox="true"/>
          <p:nvPr/>
        </p:nvSpPr>
        <p:spPr>
          <a:xfrm rot="0">
            <a:off x="3539274" y="4887830"/>
            <a:ext cx="2199655" cy="435140"/>
          </a:xfrm>
          <a:prstGeom prst="rect">
            <a:avLst/>
          </a:prstGeom>
        </p:spPr>
        <p:txBody>
          <a:bodyPr anchor="t" rtlCol="false" tIns="0" lIns="0" bIns="0" rIns="0">
            <a:spAutoFit/>
          </a:bodyPr>
          <a:lstStyle/>
          <a:p>
            <a:pPr algn="just">
              <a:lnSpc>
                <a:spcPts val="3315"/>
              </a:lnSpc>
              <a:spcBef>
                <a:spcPct val="0"/>
              </a:spcBef>
            </a:pPr>
            <a:r>
              <a:rPr lang="en-US" b="true" sz="2368" i="true" u="sng">
                <a:solidFill>
                  <a:srgbClr val="000000"/>
                </a:solidFill>
                <a:latin typeface="Poppins Bold Italics"/>
                <a:ea typeface="Poppins Bold Italics"/>
                <a:cs typeface="Poppins Bold Italics"/>
                <a:sym typeface="Poppins Bold Italics"/>
              </a:rPr>
              <a:t>Key Activities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04640" y="32263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183452" y="664650"/>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820474" y="881947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949543"/>
            <a:ext cx="14257368" cy="1742533"/>
          </a:xfrm>
          <a:prstGeom prst="rect">
            <a:avLst/>
          </a:prstGeom>
        </p:spPr>
        <p:txBody>
          <a:bodyPr anchor="t" rtlCol="false" tIns="0" lIns="0" bIns="0" rIns="0">
            <a:spAutoFit/>
          </a:bodyPr>
          <a:lstStyle/>
          <a:p>
            <a:pPr algn="ctr">
              <a:lnSpc>
                <a:spcPts val="14211"/>
              </a:lnSpc>
              <a:spcBef>
                <a:spcPct val="0"/>
              </a:spcBef>
            </a:pPr>
            <a:r>
              <a:rPr lang="en-US" sz="10151">
                <a:solidFill>
                  <a:srgbClr val="3428BA"/>
                </a:solidFill>
                <a:latin typeface="Anton"/>
                <a:ea typeface="Anton"/>
                <a:cs typeface="Anton"/>
                <a:sym typeface="Anton"/>
              </a:rPr>
              <a:t>TOOLS AND TECHNIQUES</a:t>
            </a:r>
          </a:p>
        </p:txBody>
      </p:sp>
      <p:sp>
        <p:nvSpPr>
          <p:cNvPr name="TextBox 9" id="9"/>
          <p:cNvSpPr txBox="true"/>
          <p:nvPr/>
        </p:nvSpPr>
        <p:spPr>
          <a:xfrm rot="0">
            <a:off x="1695506" y="2860465"/>
            <a:ext cx="10973736" cy="1154051"/>
          </a:xfrm>
          <a:prstGeom prst="rect">
            <a:avLst/>
          </a:prstGeom>
        </p:spPr>
        <p:txBody>
          <a:bodyPr anchor="t" rtlCol="false" tIns="0" lIns="0" bIns="0" rIns="0">
            <a:spAutoFit/>
          </a:bodyPr>
          <a:lstStyle/>
          <a:p>
            <a:pPr algn="ctr">
              <a:lnSpc>
                <a:spcPts val="3065"/>
              </a:lnSpc>
              <a:spcBef>
                <a:spcPct val="0"/>
              </a:spcBef>
            </a:pPr>
            <a:r>
              <a:rPr lang="en-US" sz="2189">
                <a:solidFill>
                  <a:srgbClr val="000000"/>
                </a:solidFill>
                <a:latin typeface="Poppins"/>
                <a:ea typeface="Poppins"/>
                <a:cs typeface="Poppins"/>
                <a:sym typeface="Poppins"/>
              </a:rPr>
              <a:t>A variety of tools and techniques are used in the Control Procurements process to manage the procurement contract effectively and ensure that performance, compliance, and risks are well-managed.</a:t>
            </a:r>
          </a:p>
        </p:txBody>
      </p:sp>
      <p:sp>
        <p:nvSpPr>
          <p:cNvPr name="TextBox 10" id="10"/>
          <p:cNvSpPr txBox="true"/>
          <p:nvPr/>
        </p:nvSpPr>
        <p:spPr>
          <a:xfrm rot="0">
            <a:off x="1392161" y="4770604"/>
            <a:ext cx="8587164" cy="3396650"/>
          </a:xfrm>
          <a:prstGeom prst="rect">
            <a:avLst/>
          </a:prstGeom>
        </p:spPr>
        <p:txBody>
          <a:bodyPr anchor="t" rtlCol="false" tIns="0" lIns="0" bIns="0" rIns="0">
            <a:spAutoFit/>
          </a:bodyPr>
          <a:lstStyle/>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Contract Change Control System</a:t>
            </a:r>
          </a:p>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Procurement Performance Reviews</a:t>
            </a:r>
          </a:p>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Inspections and Audits</a:t>
            </a:r>
          </a:p>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Risk Monitoring and Control</a:t>
            </a:r>
          </a:p>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Claims Administration</a:t>
            </a:r>
          </a:p>
          <a:p>
            <a:pPr algn="l" marL="701867" indent="-350933" lvl="1">
              <a:lnSpc>
                <a:spcPts val="4551"/>
              </a:lnSpc>
              <a:buFont typeface="Arial"/>
              <a:buChar char="•"/>
            </a:pPr>
            <a:r>
              <a:rPr lang="en-US" b="true" sz="3250">
                <a:solidFill>
                  <a:srgbClr val="000000"/>
                </a:solidFill>
                <a:latin typeface="Poppins Bold"/>
                <a:ea typeface="Poppins Bold"/>
                <a:cs typeface="Poppins Bold"/>
                <a:sym typeface="Poppins Bold"/>
              </a:rPr>
              <a:t>Performance Reporting Tools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5033520"/>
            <a:ext cx="13582024" cy="1840002"/>
            <a:chOff x="0" y="0"/>
            <a:chExt cx="3237314" cy="438570"/>
          </a:xfrm>
        </p:grpSpPr>
        <p:sp>
          <p:nvSpPr>
            <p:cNvPr name="Freeform 4" id="4"/>
            <p:cNvSpPr/>
            <p:nvPr/>
          </p:nvSpPr>
          <p:spPr>
            <a:xfrm flipH="false" flipV="false" rot="0">
              <a:off x="0" y="0"/>
              <a:ext cx="3237314" cy="438570"/>
            </a:xfrm>
            <a:custGeom>
              <a:avLst/>
              <a:gdLst/>
              <a:ahLst/>
              <a:cxnLst/>
              <a:rect r="r" b="b" t="t" l="l"/>
              <a:pathLst>
                <a:path h="438570" w="3237314">
                  <a:moveTo>
                    <a:pt x="0" y="0"/>
                  </a:moveTo>
                  <a:lnTo>
                    <a:pt x="3237314" y="0"/>
                  </a:lnTo>
                  <a:lnTo>
                    <a:pt x="3237314" y="438570"/>
                  </a:lnTo>
                  <a:lnTo>
                    <a:pt x="0" y="43857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3237314" cy="47667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74746" y="2542041"/>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7" id="7"/>
          <p:cNvGrpSpPr/>
          <p:nvPr/>
        </p:nvGrpSpPr>
        <p:grpSpPr>
          <a:xfrm rot="0">
            <a:off x="13808739" y="1156032"/>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202768" y="1435055"/>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741896" y="881947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620155" y="3454525"/>
            <a:ext cx="6402104" cy="1578995"/>
          </a:xfrm>
          <a:prstGeom prst="rect">
            <a:avLst/>
          </a:prstGeom>
        </p:spPr>
        <p:txBody>
          <a:bodyPr anchor="t" rtlCol="false" tIns="0" lIns="0" bIns="0" rIns="0">
            <a:spAutoFit/>
          </a:bodyPr>
          <a:lstStyle/>
          <a:p>
            <a:pPr algn="l">
              <a:lnSpc>
                <a:spcPts val="11870"/>
              </a:lnSpc>
            </a:pPr>
            <a:r>
              <a:rPr lang="en-US" sz="11752">
                <a:solidFill>
                  <a:srgbClr val="3428BA"/>
                </a:solidFill>
                <a:latin typeface="Anton"/>
                <a:ea typeface="Anton"/>
                <a:cs typeface="Anton"/>
                <a:sym typeface="Anton"/>
              </a:rPr>
              <a:t>CLOSE</a:t>
            </a:r>
          </a:p>
        </p:txBody>
      </p:sp>
      <p:sp>
        <p:nvSpPr>
          <p:cNvPr name="TextBox 13" id="13"/>
          <p:cNvSpPr txBox="true"/>
          <p:nvPr/>
        </p:nvSpPr>
        <p:spPr>
          <a:xfrm rot="0">
            <a:off x="2352118" y="5285906"/>
            <a:ext cx="9370410" cy="1578995"/>
          </a:xfrm>
          <a:prstGeom prst="rect">
            <a:avLst/>
          </a:prstGeom>
        </p:spPr>
        <p:txBody>
          <a:bodyPr anchor="t" rtlCol="false" tIns="0" lIns="0" bIns="0" rIns="0">
            <a:spAutoFit/>
          </a:bodyPr>
          <a:lstStyle/>
          <a:p>
            <a:pPr algn="l">
              <a:lnSpc>
                <a:spcPts val="11870"/>
              </a:lnSpc>
            </a:pPr>
            <a:r>
              <a:rPr lang="en-US" sz="11752">
                <a:solidFill>
                  <a:srgbClr val="FFFFFF"/>
                </a:solidFill>
                <a:latin typeface="Anton"/>
                <a:ea typeface="Anton"/>
                <a:cs typeface="Anton"/>
                <a:sym typeface="Anton"/>
              </a:rPr>
              <a:t>PROCUREMENTS</a:t>
            </a:r>
          </a:p>
        </p:txBody>
      </p:sp>
      <p:sp>
        <p:nvSpPr>
          <p:cNvPr name="TextBox 14" id="14"/>
          <p:cNvSpPr txBox="true"/>
          <p:nvPr/>
        </p:nvSpPr>
        <p:spPr>
          <a:xfrm rot="0">
            <a:off x="4733877" y="7011840"/>
            <a:ext cx="3857186"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By: Jeffer Azcona</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45499" y="3712746"/>
            <a:ext cx="11784860" cy="1298716"/>
            <a:chOff x="0" y="0"/>
            <a:chExt cx="2808955" cy="309553"/>
          </a:xfrm>
        </p:grpSpPr>
        <p:sp>
          <p:nvSpPr>
            <p:cNvPr name="Freeform 4" id="4"/>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13753" y="870545"/>
            <a:ext cx="1042965" cy="104296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36184" y="5596921"/>
            <a:ext cx="6217418" cy="4114800"/>
          </a:xfrm>
          <a:custGeom>
            <a:avLst/>
            <a:gdLst/>
            <a:ahLst/>
            <a:cxnLst/>
            <a:rect r="r" b="b" t="t" l="l"/>
            <a:pathLst>
              <a:path h="4114800" w="6217418">
                <a:moveTo>
                  <a:pt x="0" y="0"/>
                </a:moveTo>
                <a:lnTo>
                  <a:pt x="6217417" y="0"/>
                </a:lnTo>
                <a:lnTo>
                  <a:pt x="621741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1225812"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CIT-U</a:t>
            </a:r>
          </a:p>
        </p:txBody>
      </p:sp>
      <p:sp>
        <p:nvSpPr>
          <p:cNvPr name="TextBox 13" id="13"/>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WHAT IS </a:t>
            </a:r>
          </a:p>
        </p:txBody>
      </p:sp>
      <p:sp>
        <p:nvSpPr>
          <p:cNvPr name="TextBox 14" id="14"/>
          <p:cNvSpPr txBox="true"/>
          <p:nvPr/>
        </p:nvSpPr>
        <p:spPr>
          <a:xfrm rot="0">
            <a:off x="10054361" y="3845862"/>
            <a:ext cx="10391991" cy="1089635"/>
          </a:xfrm>
          <a:prstGeom prst="rect">
            <a:avLst/>
          </a:prstGeom>
        </p:spPr>
        <p:txBody>
          <a:bodyPr anchor="t" rtlCol="false" tIns="0" lIns="0" bIns="0" rIns="0">
            <a:spAutoFit/>
          </a:bodyPr>
          <a:lstStyle/>
          <a:p>
            <a:pPr algn="l">
              <a:lnSpc>
                <a:spcPts val="8406"/>
              </a:lnSpc>
            </a:pPr>
            <a:r>
              <a:rPr lang="en-US" sz="7573">
                <a:solidFill>
                  <a:srgbClr val="FFFFFF"/>
                </a:solidFill>
                <a:latin typeface="Anton"/>
                <a:ea typeface="Anton"/>
                <a:cs typeface="Anton"/>
                <a:sym typeface="Anton"/>
              </a:rPr>
              <a:t>CLOSE PROCUREMENT?</a:t>
            </a:r>
          </a:p>
        </p:txBody>
      </p:sp>
      <p:sp>
        <p:nvSpPr>
          <p:cNvPr name="TextBox 15" id="15"/>
          <p:cNvSpPr txBox="true"/>
          <p:nvPr/>
        </p:nvSpPr>
        <p:spPr>
          <a:xfrm rot="0">
            <a:off x="10086934" y="5258115"/>
            <a:ext cx="6793161" cy="3946781"/>
          </a:xfrm>
          <a:prstGeom prst="rect">
            <a:avLst/>
          </a:prstGeom>
        </p:spPr>
        <p:txBody>
          <a:bodyPr anchor="t" rtlCol="false" tIns="0" lIns="0" bIns="0" rIns="0">
            <a:spAutoFit/>
          </a:bodyPr>
          <a:lstStyle/>
          <a:p>
            <a:pPr algn="l">
              <a:lnSpc>
                <a:spcPts val="3485"/>
              </a:lnSpc>
              <a:spcBef>
                <a:spcPct val="0"/>
              </a:spcBef>
            </a:pPr>
            <a:r>
              <a:rPr lang="en-US" sz="2489">
                <a:solidFill>
                  <a:srgbClr val="000000"/>
                </a:solidFill>
                <a:latin typeface="Poppins"/>
                <a:ea typeface="Poppins"/>
                <a:cs typeface="Poppins"/>
                <a:sym typeface="Poppins"/>
              </a:rPr>
              <a:t>Close Procurements is a step in project management where all procurement activities are finalized. It involves confirming that all work and deliverables from contracts meet the agreed-upon standards, settling disputes (if any), and officially closing contracts. The process ensures smooth project closure and maintains organizational documentation.</a:t>
            </a:r>
          </a:p>
        </p:txBody>
      </p:sp>
      <p:pic>
        <p:nvPicPr>
          <p:cNvPr name="Picture 16" id="16"/>
          <p:cNvPicPr>
            <a:picLocks noChangeAspect="true"/>
          </p:cNvPicPr>
          <p:nvPr/>
        </p:nvPicPr>
        <p:blipFill>
          <a:blip r:embed="rId11"/>
          <a:srcRect l="0" t="0" r="0" b="0"/>
          <a:stretch>
            <a:fillRect/>
          </a:stretch>
        </p:blipFill>
        <p:spPr>
          <a:xfrm flipH="true" flipV="false" rot="0">
            <a:off x="239410" y="2106468"/>
            <a:ext cx="3240285" cy="1555337"/>
          </a:xfrm>
          <a:prstGeom prst="rect">
            <a:avLst/>
          </a:prstGeom>
        </p:spPr>
      </p:pic>
      <p:pic>
        <p:nvPicPr>
          <p:cNvPr name="Picture 17" id="17"/>
          <p:cNvPicPr>
            <a:picLocks noChangeAspect="true"/>
          </p:cNvPicPr>
          <p:nvPr/>
        </p:nvPicPr>
        <p:blipFill>
          <a:blip r:embed="rId11"/>
          <a:srcRect l="0" t="0" r="0" b="0"/>
          <a:stretch>
            <a:fillRect/>
          </a:stretch>
        </p:blipFill>
        <p:spPr>
          <a:xfrm flipH="true" flipV="false" rot="0">
            <a:off x="6333459" y="5974927"/>
            <a:ext cx="3240285" cy="1555337"/>
          </a:xfrm>
          <a:prstGeom prst="rect">
            <a:avLst/>
          </a:prstGeom>
        </p:spPr>
      </p:pic>
      <p:sp>
        <p:nvSpPr>
          <p:cNvPr name="Freeform 18" id="1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8347" y="4162161"/>
            <a:ext cx="7683972" cy="1962678"/>
            <a:chOff x="0" y="0"/>
            <a:chExt cx="1831497" cy="467810"/>
          </a:xfrm>
        </p:grpSpPr>
        <p:sp>
          <p:nvSpPr>
            <p:cNvPr name="Freeform 4" id="4"/>
            <p:cNvSpPr/>
            <p:nvPr/>
          </p:nvSpPr>
          <p:spPr>
            <a:xfrm flipH="false" flipV="false" rot="0">
              <a:off x="0" y="0"/>
              <a:ext cx="1831497" cy="467810"/>
            </a:xfrm>
            <a:custGeom>
              <a:avLst/>
              <a:gdLst/>
              <a:ahLst/>
              <a:cxnLst/>
              <a:rect r="r" b="b" t="t" l="l"/>
              <a:pathLst>
                <a:path h="467810" w="1831497">
                  <a:moveTo>
                    <a:pt x="0" y="0"/>
                  </a:moveTo>
                  <a:lnTo>
                    <a:pt x="1831497" y="0"/>
                  </a:lnTo>
                  <a:lnTo>
                    <a:pt x="1831497"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1831497"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263378" y="662561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973964" y="4511290"/>
            <a:ext cx="3811662"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INPUTS</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50460" y="7356363"/>
            <a:ext cx="438826" cy="438826"/>
          </a:xfrm>
          <a:custGeom>
            <a:avLst/>
            <a:gdLst/>
            <a:ahLst/>
            <a:cxnLst/>
            <a:rect r="r" b="b" t="t" l="l"/>
            <a:pathLst>
              <a:path h="438826" w="438826">
                <a:moveTo>
                  <a:pt x="0" y="0"/>
                </a:moveTo>
                <a:lnTo>
                  <a:pt x="438825" y="0"/>
                </a:lnTo>
                <a:lnTo>
                  <a:pt x="438825"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7037322" y="1553327"/>
            <a:ext cx="9592568" cy="927100"/>
          </a:xfrm>
          <a:prstGeom prst="rect">
            <a:avLst/>
          </a:prstGeom>
        </p:spPr>
        <p:txBody>
          <a:bodyPr anchor="t" rtlCol="false" tIns="0" lIns="0" bIns="0" rIns="0">
            <a:spAutoFit/>
          </a:bodyPr>
          <a:lstStyle/>
          <a:p>
            <a:pPr algn="ctr" marL="1187449" indent="-593725" lvl="1">
              <a:lnSpc>
                <a:spcPts val="7699"/>
              </a:lnSpc>
              <a:buAutoNum type="arabicPeriod" startAt="1"/>
            </a:pPr>
            <a:r>
              <a:rPr lang="en-US" sz="5499">
                <a:solidFill>
                  <a:srgbClr val="3428BA"/>
                </a:solidFill>
                <a:latin typeface="Anton"/>
                <a:ea typeface="Anton"/>
                <a:cs typeface="Anton"/>
                <a:sym typeface="Anton"/>
              </a:rPr>
              <a:t>PROJECT MANAGEMENT PLAN</a:t>
            </a:r>
          </a:p>
        </p:txBody>
      </p:sp>
      <p:sp>
        <p:nvSpPr>
          <p:cNvPr name="TextBox 13" id="13"/>
          <p:cNvSpPr txBox="true"/>
          <p:nvPr/>
        </p:nvSpPr>
        <p:spPr>
          <a:xfrm rot="0">
            <a:off x="7037322" y="2768407"/>
            <a:ext cx="9798829" cy="26765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A formal document that outlines how the project will be executed, monitored, and controlled. It includes details like scope, budget, schedule, quality, and procurement processes.</a:t>
            </a:r>
          </a:p>
          <a:p>
            <a:pPr algn="ctr">
              <a:lnSpc>
                <a:spcPts val="4200"/>
              </a:lnSpc>
              <a:spcBef>
                <a:spcPct val="0"/>
              </a:spcBef>
            </a:pPr>
          </a:p>
        </p:txBody>
      </p:sp>
      <p:sp>
        <p:nvSpPr>
          <p:cNvPr name="TextBox 14" id="14"/>
          <p:cNvSpPr txBox="true"/>
          <p:nvPr/>
        </p:nvSpPr>
        <p:spPr>
          <a:xfrm rot="0">
            <a:off x="7676907" y="5464560"/>
            <a:ext cx="7998598" cy="927100"/>
          </a:xfrm>
          <a:prstGeom prst="rect">
            <a:avLst/>
          </a:prstGeom>
        </p:spPr>
        <p:txBody>
          <a:bodyPr anchor="t" rtlCol="false" tIns="0" lIns="0" bIns="0" rIns="0">
            <a:spAutoFit/>
          </a:bodyPr>
          <a:lstStyle/>
          <a:p>
            <a:pPr algn="ctr">
              <a:lnSpc>
                <a:spcPts val="7699"/>
              </a:lnSpc>
              <a:spcBef>
                <a:spcPct val="0"/>
              </a:spcBef>
            </a:pPr>
            <a:r>
              <a:rPr lang="en-US" sz="5499">
                <a:solidFill>
                  <a:srgbClr val="3428BA"/>
                </a:solidFill>
                <a:latin typeface="Anton"/>
                <a:ea typeface="Anton"/>
                <a:cs typeface="Anton"/>
                <a:sym typeface="Anton"/>
              </a:rPr>
              <a:t>2.   PROCUREMENT DOCUMENTS</a:t>
            </a:r>
          </a:p>
        </p:txBody>
      </p:sp>
      <p:sp>
        <p:nvSpPr>
          <p:cNvPr name="TextBox 15" id="15"/>
          <p:cNvSpPr txBox="true"/>
          <p:nvPr/>
        </p:nvSpPr>
        <p:spPr>
          <a:xfrm rot="0">
            <a:off x="7037322" y="6680763"/>
            <a:ext cx="9798829" cy="21431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Poppins"/>
                <a:ea typeface="Poppins"/>
                <a:cs typeface="Poppins"/>
                <a:sym typeface="Poppins"/>
              </a:rPr>
              <a:t>These are documents related to purchasing goods or services, such as contracts, purchase orders, and invoices. They help verify whether the vendor met their obligations.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9334739" cy="1962678"/>
            <a:chOff x="0" y="0"/>
            <a:chExt cx="2224962" cy="467810"/>
          </a:xfrm>
        </p:grpSpPr>
        <p:sp>
          <p:nvSpPr>
            <p:cNvPr name="Freeform 4" id="4"/>
            <p:cNvSpPr/>
            <p:nvPr/>
          </p:nvSpPr>
          <p:spPr>
            <a:xfrm flipH="false" flipV="false" rot="0">
              <a:off x="0" y="0"/>
              <a:ext cx="2224961" cy="467810"/>
            </a:xfrm>
            <a:custGeom>
              <a:avLst/>
              <a:gdLst/>
              <a:ahLst/>
              <a:cxnLst/>
              <a:rect r="r" b="b" t="t" l="l"/>
              <a:pathLst>
                <a:path h="467810" w="2224961">
                  <a:moveTo>
                    <a:pt x="0" y="0"/>
                  </a:moveTo>
                  <a:lnTo>
                    <a:pt x="2224961" y="0"/>
                  </a:lnTo>
                  <a:lnTo>
                    <a:pt x="2224961"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224962"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3877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FIXED</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3376621" y="5373304"/>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PRICE</a:t>
            </a:r>
          </a:p>
        </p:txBody>
      </p:sp>
      <p:grpSp>
        <p:nvGrpSpPr>
          <p:cNvPr name="Group 9" id="9"/>
          <p:cNvGrpSpPr/>
          <p:nvPr/>
        </p:nvGrpSpPr>
        <p:grpSpPr>
          <a:xfrm rot="0">
            <a:off x="16391305" y="2758364"/>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651942" y="4715324"/>
            <a:ext cx="7548863" cy="1517271"/>
          </a:xfrm>
          <a:prstGeom prst="rect">
            <a:avLst/>
          </a:prstGeom>
        </p:spPr>
        <p:txBody>
          <a:bodyPr anchor="t" rtlCol="false" tIns="0" lIns="0" bIns="0" rIns="0">
            <a:spAutoFit/>
          </a:bodyPr>
          <a:lstStyle/>
          <a:p>
            <a:pPr algn="l">
              <a:lnSpc>
                <a:spcPts val="4045"/>
              </a:lnSpc>
            </a:pPr>
            <a:r>
              <a:rPr lang="en-US" sz="2889">
                <a:solidFill>
                  <a:srgbClr val="000000"/>
                </a:solidFill>
                <a:latin typeface="Poppins"/>
                <a:ea typeface="Poppins"/>
                <a:cs typeface="Poppins"/>
                <a:sym typeface="Poppins"/>
              </a:rPr>
              <a:t>the price is agreed from the beginning, and the seller assumes most of the risk.</a:t>
            </a:r>
          </a:p>
          <a:p>
            <a:pPr algn="l">
              <a:lnSpc>
                <a:spcPts val="4045"/>
              </a:lnSpc>
              <a:spcBef>
                <a:spcPct val="0"/>
              </a:spcBef>
            </a:pPr>
          </a:p>
        </p:txBody>
      </p:sp>
      <p:pic>
        <p:nvPicPr>
          <p:cNvPr name="Picture 13" id="13"/>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4" id="14"/>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Freeform 15" id="15"/>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571258" y="3582499"/>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1.</a:t>
            </a:r>
          </a:p>
        </p:txBody>
      </p:sp>
      <p:grpSp>
        <p:nvGrpSpPr>
          <p:cNvPr name="Group 17" id="17"/>
          <p:cNvGrpSpPr/>
          <p:nvPr/>
        </p:nvGrpSpPr>
        <p:grpSpPr>
          <a:xfrm rot="0">
            <a:off x="805815" y="507218"/>
            <a:ext cx="1042965" cy="10429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6629" y="4526029"/>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3631" y="3128258"/>
            <a:ext cx="5213292" cy="1464446"/>
          </a:xfrm>
          <a:prstGeom prst="rect">
            <a:avLst/>
          </a:prstGeom>
        </p:spPr>
        <p:txBody>
          <a:bodyPr anchor="t" rtlCol="false" tIns="0" lIns="0" bIns="0" rIns="0">
            <a:spAutoFit/>
          </a:bodyPr>
          <a:lstStyle/>
          <a:p>
            <a:pPr algn="l">
              <a:lnSpc>
                <a:spcPts val="11062"/>
              </a:lnSpc>
            </a:pPr>
            <a:r>
              <a:rPr lang="en-US" sz="10953">
                <a:solidFill>
                  <a:srgbClr val="3428BA"/>
                </a:solidFill>
                <a:latin typeface="Anton"/>
                <a:ea typeface="Anton"/>
                <a:cs typeface="Anton"/>
                <a:sym typeface="Anton"/>
              </a:rPr>
              <a:t>TOOLS &amp;</a:t>
            </a:r>
          </a:p>
        </p:txBody>
      </p:sp>
      <p:sp>
        <p:nvSpPr>
          <p:cNvPr name="TextBox 7" id="7"/>
          <p:cNvSpPr txBox="true"/>
          <p:nvPr/>
        </p:nvSpPr>
        <p:spPr>
          <a:xfrm rot="0">
            <a:off x="1733631" y="4875157"/>
            <a:ext cx="6524717"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TECHNIQUES</a:t>
            </a:r>
          </a:p>
        </p:txBody>
      </p:sp>
      <p:sp>
        <p:nvSpPr>
          <p:cNvPr name="TextBox 8" id="8"/>
          <p:cNvSpPr txBox="true"/>
          <p:nvPr/>
        </p:nvSpPr>
        <p:spPr>
          <a:xfrm rot="0">
            <a:off x="8885121" y="1734588"/>
            <a:ext cx="8737023" cy="1090924"/>
          </a:xfrm>
          <a:prstGeom prst="rect">
            <a:avLst/>
          </a:prstGeom>
        </p:spPr>
        <p:txBody>
          <a:bodyPr anchor="t" rtlCol="false" tIns="0" lIns="0" bIns="0" rIns="0">
            <a:spAutoFit/>
          </a:bodyPr>
          <a:lstStyle/>
          <a:p>
            <a:pPr algn="just" marL="442648" indent="-221324" lvl="1">
              <a:lnSpc>
                <a:spcPts val="2870"/>
              </a:lnSpc>
              <a:buFont typeface="Arial"/>
              <a:buChar char="•"/>
            </a:pPr>
            <a:r>
              <a:rPr lang="en-US" sz="2050">
                <a:solidFill>
                  <a:srgbClr val="FFFFFF"/>
                </a:solidFill>
                <a:latin typeface="Poppins"/>
                <a:ea typeface="Poppins"/>
                <a:cs typeface="Poppins"/>
                <a:sym typeface="Poppins"/>
              </a:rPr>
              <a:t>A formal review of procurement processes to ensure that everything was done according to the plan. It identifies successes, failures, and lessons for future projects.</a:t>
            </a:r>
          </a:p>
        </p:txBody>
      </p:sp>
      <p:grpSp>
        <p:nvGrpSpPr>
          <p:cNvPr name="Group 9" id="9"/>
          <p:cNvGrpSpPr/>
          <p:nvPr/>
        </p:nvGrpSpPr>
        <p:grpSpPr>
          <a:xfrm rot="0">
            <a:off x="8885121" y="661426"/>
            <a:ext cx="4851094" cy="875603"/>
            <a:chOff x="0" y="0"/>
            <a:chExt cx="1773186" cy="320053"/>
          </a:xfrm>
        </p:grpSpPr>
        <p:sp>
          <p:nvSpPr>
            <p:cNvPr name="Freeform 10" id="10"/>
            <p:cNvSpPr/>
            <p:nvPr/>
          </p:nvSpPr>
          <p:spPr>
            <a:xfrm flipH="false" flipV="false" rot="0">
              <a:off x="0" y="0"/>
              <a:ext cx="1773186" cy="320053"/>
            </a:xfrm>
            <a:custGeom>
              <a:avLst/>
              <a:gdLst/>
              <a:ahLst/>
              <a:cxnLst/>
              <a:rect r="r" b="b" t="t" l="l"/>
              <a:pathLst>
                <a:path h="320053" w="1773186">
                  <a:moveTo>
                    <a:pt x="73412" y="0"/>
                  </a:moveTo>
                  <a:lnTo>
                    <a:pt x="1699774" y="0"/>
                  </a:lnTo>
                  <a:cubicBezTo>
                    <a:pt x="1740318" y="0"/>
                    <a:pt x="1773186" y="32868"/>
                    <a:pt x="1773186" y="73412"/>
                  </a:cubicBezTo>
                  <a:lnTo>
                    <a:pt x="1773186" y="246641"/>
                  </a:lnTo>
                  <a:cubicBezTo>
                    <a:pt x="1773186" y="266111"/>
                    <a:pt x="1765451" y="284784"/>
                    <a:pt x="1751684" y="298551"/>
                  </a:cubicBezTo>
                  <a:cubicBezTo>
                    <a:pt x="1737916" y="312318"/>
                    <a:pt x="1719244" y="320053"/>
                    <a:pt x="1699774" y="320053"/>
                  </a:cubicBezTo>
                  <a:lnTo>
                    <a:pt x="73412" y="320053"/>
                  </a:lnTo>
                  <a:cubicBezTo>
                    <a:pt x="32868" y="320053"/>
                    <a:pt x="0" y="287185"/>
                    <a:pt x="0" y="246641"/>
                  </a:cubicBezTo>
                  <a:lnTo>
                    <a:pt x="0" y="73412"/>
                  </a:lnTo>
                  <a:cubicBezTo>
                    <a:pt x="0" y="32868"/>
                    <a:pt x="32868" y="0"/>
                    <a:pt x="73412" y="0"/>
                  </a:cubicBezTo>
                  <a:close/>
                </a:path>
              </a:pathLst>
            </a:custGeom>
            <a:gradFill rotWithShape="true">
              <a:gsLst>
                <a:gs pos="0">
                  <a:srgbClr val="3428BA">
                    <a:alpha val="100000"/>
                  </a:srgbClr>
                </a:gs>
                <a:gs pos="100000">
                  <a:srgbClr val="5FA2DB">
                    <a:alpha val="100000"/>
                  </a:srgbClr>
                </a:gs>
              </a:gsLst>
              <a:lin ang="0"/>
            </a:gradFill>
            <a:ln cap="rnd">
              <a:noFill/>
              <a:prstDash val="solid"/>
              <a:round/>
            </a:ln>
          </p:spPr>
        </p:sp>
        <p:sp>
          <p:nvSpPr>
            <p:cNvPr name="TextBox 11" id="11"/>
            <p:cNvSpPr txBox="true"/>
            <p:nvPr/>
          </p:nvSpPr>
          <p:spPr>
            <a:xfrm>
              <a:off x="0" y="-76200"/>
              <a:ext cx="1773186" cy="396253"/>
            </a:xfrm>
            <a:prstGeom prst="rect">
              <a:avLst/>
            </a:prstGeom>
          </p:spPr>
          <p:txBody>
            <a:bodyPr anchor="ctr" rtlCol="false" tIns="0" lIns="0" bIns="0" rIns="0"/>
            <a:lstStyle/>
            <a:p>
              <a:pPr algn="ctr">
                <a:lnSpc>
                  <a:spcPts val="4040"/>
                </a:lnSpc>
              </a:pPr>
              <a:r>
                <a:rPr lang="en-US" b="true" sz="2886">
                  <a:solidFill>
                    <a:srgbClr val="FFFFFF"/>
                  </a:solidFill>
                  <a:latin typeface="Poppins Bold"/>
                  <a:ea typeface="Poppins Bold"/>
                  <a:cs typeface="Poppins Bold"/>
                  <a:sym typeface="Poppins Bold"/>
                </a:rPr>
                <a:t>1. PROCUREMENT AUDITS:</a:t>
              </a:r>
            </a:p>
          </p:txBody>
        </p:sp>
      </p:grpSp>
      <p:sp>
        <p:nvSpPr>
          <p:cNvPr name="TextBox 12" id="12"/>
          <p:cNvSpPr txBox="true"/>
          <p:nvPr/>
        </p:nvSpPr>
        <p:spPr>
          <a:xfrm rot="0">
            <a:off x="8885121" y="4617982"/>
            <a:ext cx="8737023" cy="1090924"/>
          </a:xfrm>
          <a:prstGeom prst="rect">
            <a:avLst/>
          </a:prstGeom>
        </p:spPr>
        <p:txBody>
          <a:bodyPr anchor="t" rtlCol="false" tIns="0" lIns="0" bIns="0" rIns="0">
            <a:spAutoFit/>
          </a:bodyPr>
          <a:lstStyle/>
          <a:p>
            <a:pPr algn="just" marL="442648" indent="-221324" lvl="1">
              <a:lnSpc>
                <a:spcPts val="2870"/>
              </a:lnSpc>
              <a:buFont typeface="Arial"/>
              <a:buChar char="•"/>
            </a:pPr>
            <a:r>
              <a:rPr lang="en-US" sz="2050">
                <a:solidFill>
                  <a:srgbClr val="FFFFFF"/>
                </a:solidFill>
                <a:latin typeface="Poppins"/>
                <a:ea typeface="Poppins"/>
                <a:cs typeface="Poppins"/>
                <a:sym typeface="Poppins"/>
              </a:rPr>
              <a:t>Discussions or agreements with vendors to resolve any open issues, like disputes or payment terms, before closing the contract.</a:t>
            </a:r>
          </a:p>
        </p:txBody>
      </p:sp>
      <p:grpSp>
        <p:nvGrpSpPr>
          <p:cNvPr name="Group 13" id="13"/>
          <p:cNvGrpSpPr/>
          <p:nvPr/>
        </p:nvGrpSpPr>
        <p:grpSpPr>
          <a:xfrm rot="0">
            <a:off x="8885121" y="3650426"/>
            <a:ext cx="6374830" cy="875603"/>
            <a:chOff x="0" y="0"/>
            <a:chExt cx="2330146" cy="320053"/>
          </a:xfrm>
        </p:grpSpPr>
        <p:sp>
          <p:nvSpPr>
            <p:cNvPr name="Freeform 14" id="14"/>
            <p:cNvSpPr/>
            <p:nvPr/>
          </p:nvSpPr>
          <p:spPr>
            <a:xfrm flipH="false" flipV="false" rot="0">
              <a:off x="0" y="0"/>
              <a:ext cx="2330146" cy="320053"/>
            </a:xfrm>
            <a:custGeom>
              <a:avLst/>
              <a:gdLst/>
              <a:ahLst/>
              <a:cxnLst/>
              <a:rect r="r" b="b" t="t" l="l"/>
              <a:pathLst>
                <a:path h="320053" w="2330146">
                  <a:moveTo>
                    <a:pt x="55865" y="0"/>
                  </a:moveTo>
                  <a:lnTo>
                    <a:pt x="2274281" y="0"/>
                  </a:lnTo>
                  <a:cubicBezTo>
                    <a:pt x="2305134" y="0"/>
                    <a:pt x="2330146" y="25012"/>
                    <a:pt x="2330146" y="55865"/>
                  </a:cubicBezTo>
                  <a:lnTo>
                    <a:pt x="2330146" y="264188"/>
                  </a:lnTo>
                  <a:cubicBezTo>
                    <a:pt x="2330146" y="279004"/>
                    <a:pt x="2324260" y="293214"/>
                    <a:pt x="2313783" y="303691"/>
                  </a:cubicBezTo>
                  <a:cubicBezTo>
                    <a:pt x="2303307" y="314167"/>
                    <a:pt x="2289097" y="320053"/>
                    <a:pt x="2274281" y="320053"/>
                  </a:cubicBezTo>
                  <a:lnTo>
                    <a:pt x="55865" y="320053"/>
                  </a:lnTo>
                  <a:cubicBezTo>
                    <a:pt x="25012" y="320053"/>
                    <a:pt x="0" y="295041"/>
                    <a:pt x="0" y="264188"/>
                  </a:cubicBezTo>
                  <a:lnTo>
                    <a:pt x="0" y="55865"/>
                  </a:lnTo>
                  <a:cubicBezTo>
                    <a:pt x="0" y="25012"/>
                    <a:pt x="25012" y="0"/>
                    <a:pt x="55865" y="0"/>
                  </a:cubicBezTo>
                  <a:close/>
                </a:path>
              </a:pathLst>
            </a:custGeom>
            <a:gradFill rotWithShape="true">
              <a:gsLst>
                <a:gs pos="0">
                  <a:srgbClr val="3428BA">
                    <a:alpha val="100000"/>
                  </a:srgbClr>
                </a:gs>
                <a:gs pos="100000">
                  <a:srgbClr val="5FA2DB">
                    <a:alpha val="100000"/>
                  </a:srgbClr>
                </a:gs>
              </a:gsLst>
              <a:lin ang="0"/>
            </a:gradFill>
            <a:ln cap="rnd">
              <a:noFill/>
              <a:prstDash val="solid"/>
              <a:round/>
            </a:ln>
          </p:spPr>
        </p:sp>
        <p:sp>
          <p:nvSpPr>
            <p:cNvPr name="TextBox 15" id="15"/>
            <p:cNvSpPr txBox="true"/>
            <p:nvPr/>
          </p:nvSpPr>
          <p:spPr>
            <a:xfrm>
              <a:off x="0" y="-76200"/>
              <a:ext cx="2330146" cy="396253"/>
            </a:xfrm>
            <a:prstGeom prst="rect">
              <a:avLst/>
            </a:prstGeom>
          </p:spPr>
          <p:txBody>
            <a:bodyPr anchor="ctr" rtlCol="false" tIns="0" lIns="0" bIns="0" rIns="0"/>
            <a:lstStyle/>
            <a:p>
              <a:pPr algn="ctr">
                <a:lnSpc>
                  <a:spcPts val="4040"/>
                </a:lnSpc>
              </a:pPr>
              <a:r>
                <a:rPr lang="en-US" b="true" sz="2886">
                  <a:solidFill>
                    <a:srgbClr val="FFFFFF"/>
                  </a:solidFill>
                  <a:latin typeface="Poppins Bold"/>
                  <a:ea typeface="Poppins Bold"/>
                  <a:cs typeface="Poppins Bold"/>
                  <a:sym typeface="Poppins Bold"/>
                </a:rPr>
                <a:t>2. PROCUREMENT NEGOTIATIONS:</a:t>
              </a:r>
            </a:p>
          </p:txBody>
        </p:sp>
      </p:grpSp>
      <p:sp>
        <p:nvSpPr>
          <p:cNvPr name="TextBox 16" id="16"/>
          <p:cNvSpPr txBox="true"/>
          <p:nvPr/>
        </p:nvSpPr>
        <p:spPr>
          <a:xfrm rot="0">
            <a:off x="8885121" y="8167376"/>
            <a:ext cx="8737023" cy="1090924"/>
          </a:xfrm>
          <a:prstGeom prst="rect">
            <a:avLst/>
          </a:prstGeom>
        </p:spPr>
        <p:txBody>
          <a:bodyPr anchor="t" rtlCol="false" tIns="0" lIns="0" bIns="0" rIns="0">
            <a:spAutoFit/>
          </a:bodyPr>
          <a:lstStyle/>
          <a:p>
            <a:pPr algn="just" marL="442648" indent="-221324" lvl="1">
              <a:lnSpc>
                <a:spcPts val="2870"/>
              </a:lnSpc>
              <a:buFont typeface="Arial"/>
              <a:buChar char="•"/>
            </a:pPr>
            <a:r>
              <a:rPr lang="en-US" sz="2050">
                <a:solidFill>
                  <a:srgbClr val="FFFFFF"/>
                </a:solidFill>
                <a:latin typeface="Poppins"/>
                <a:ea typeface="Poppins"/>
                <a:cs typeface="Poppins"/>
                <a:sym typeface="Poppins"/>
              </a:rPr>
              <a:t>A system (software or manual) for organizing and storing all procurement-related documents for future reference and compliance purposes.</a:t>
            </a:r>
          </a:p>
        </p:txBody>
      </p:sp>
      <p:grpSp>
        <p:nvGrpSpPr>
          <p:cNvPr name="Group 17" id="17"/>
          <p:cNvGrpSpPr/>
          <p:nvPr/>
        </p:nvGrpSpPr>
        <p:grpSpPr>
          <a:xfrm rot="0">
            <a:off x="8885121" y="6976122"/>
            <a:ext cx="5322972" cy="875603"/>
            <a:chOff x="0" y="0"/>
            <a:chExt cx="1945668" cy="320053"/>
          </a:xfrm>
        </p:grpSpPr>
        <p:sp>
          <p:nvSpPr>
            <p:cNvPr name="Freeform 18" id="18"/>
            <p:cNvSpPr/>
            <p:nvPr/>
          </p:nvSpPr>
          <p:spPr>
            <a:xfrm flipH="false" flipV="false" rot="0">
              <a:off x="0" y="0"/>
              <a:ext cx="1945668" cy="320053"/>
            </a:xfrm>
            <a:custGeom>
              <a:avLst/>
              <a:gdLst/>
              <a:ahLst/>
              <a:cxnLst/>
              <a:rect r="r" b="b" t="t" l="l"/>
              <a:pathLst>
                <a:path h="320053" w="1945668">
                  <a:moveTo>
                    <a:pt x="66904" y="0"/>
                  </a:moveTo>
                  <a:lnTo>
                    <a:pt x="1878764" y="0"/>
                  </a:lnTo>
                  <a:cubicBezTo>
                    <a:pt x="1896508" y="0"/>
                    <a:pt x="1913525" y="7049"/>
                    <a:pt x="1926072" y="19596"/>
                  </a:cubicBezTo>
                  <a:cubicBezTo>
                    <a:pt x="1938619" y="32143"/>
                    <a:pt x="1945668" y="49160"/>
                    <a:pt x="1945668" y="66904"/>
                  </a:cubicBezTo>
                  <a:lnTo>
                    <a:pt x="1945668" y="253149"/>
                  </a:lnTo>
                  <a:cubicBezTo>
                    <a:pt x="1945668" y="270893"/>
                    <a:pt x="1938619" y="287910"/>
                    <a:pt x="1926072" y="300457"/>
                  </a:cubicBezTo>
                  <a:cubicBezTo>
                    <a:pt x="1913525" y="313004"/>
                    <a:pt x="1896508" y="320053"/>
                    <a:pt x="1878764" y="320053"/>
                  </a:cubicBezTo>
                  <a:lnTo>
                    <a:pt x="66904" y="320053"/>
                  </a:lnTo>
                  <a:cubicBezTo>
                    <a:pt x="49160" y="320053"/>
                    <a:pt x="32143" y="313004"/>
                    <a:pt x="19596" y="300457"/>
                  </a:cubicBezTo>
                  <a:cubicBezTo>
                    <a:pt x="7049" y="287910"/>
                    <a:pt x="0" y="270893"/>
                    <a:pt x="0" y="253149"/>
                  </a:cubicBezTo>
                  <a:lnTo>
                    <a:pt x="0" y="66904"/>
                  </a:lnTo>
                  <a:cubicBezTo>
                    <a:pt x="0" y="49160"/>
                    <a:pt x="7049" y="32143"/>
                    <a:pt x="19596" y="19596"/>
                  </a:cubicBezTo>
                  <a:cubicBezTo>
                    <a:pt x="32143" y="7049"/>
                    <a:pt x="49160" y="0"/>
                    <a:pt x="66904" y="0"/>
                  </a:cubicBezTo>
                  <a:close/>
                </a:path>
              </a:pathLst>
            </a:custGeom>
            <a:gradFill rotWithShape="true">
              <a:gsLst>
                <a:gs pos="0">
                  <a:srgbClr val="3428BA">
                    <a:alpha val="100000"/>
                  </a:srgbClr>
                </a:gs>
                <a:gs pos="100000">
                  <a:srgbClr val="5FA2DB">
                    <a:alpha val="100000"/>
                  </a:srgbClr>
                </a:gs>
              </a:gsLst>
              <a:lin ang="0"/>
            </a:gradFill>
            <a:ln cap="rnd">
              <a:noFill/>
              <a:prstDash val="solid"/>
              <a:round/>
            </a:ln>
          </p:spPr>
        </p:sp>
        <p:sp>
          <p:nvSpPr>
            <p:cNvPr name="TextBox 19" id="19"/>
            <p:cNvSpPr txBox="true"/>
            <p:nvPr/>
          </p:nvSpPr>
          <p:spPr>
            <a:xfrm>
              <a:off x="0" y="-66675"/>
              <a:ext cx="1945668" cy="386728"/>
            </a:xfrm>
            <a:prstGeom prst="rect">
              <a:avLst/>
            </a:prstGeom>
          </p:spPr>
          <p:txBody>
            <a:bodyPr anchor="ctr" rtlCol="false" tIns="0" lIns="0" bIns="0" rIns="0"/>
            <a:lstStyle/>
            <a:p>
              <a:pPr algn="ctr">
                <a:lnSpc>
                  <a:spcPts val="3060"/>
                </a:lnSpc>
              </a:pPr>
              <a:r>
                <a:rPr lang="en-US" b="true" sz="2186">
                  <a:solidFill>
                    <a:srgbClr val="FFFFFF"/>
                  </a:solidFill>
                  <a:latin typeface="Poppins Bold"/>
                  <a:ea typeface="Poppins Bold"/>
                  <a:cs typeface="Poppins Bold"/>
                  <a:sym typeface="Poppins Bold"/>
                </a:rPr>
                <a:t>3. RECORDS MANAGEMENT SYSTEM</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5757979" y="1935455"/>
            <a:ext cx="12334319" cy="1437004"/>
          </a:xfrm>
          <a:prstGeom prst="rect">
            <a:avLst/>
          </a:prstGeom>
        </p:spPr>
        <p:txBody>
          <a:bodyPr anchor="t" rtlCol="false" tIns="0" lIns="0" bIns="0" rIns="0">
            <a:spAutoFit/>
          </a:bodyPr>
          <a:lstStyle/>
          <a:p>
            <a:pPr algn="ctr" marL="1811664" indent="-905832" lvl="1">
              <a:lnSpc>
                <a:spcPts val="11747"/>
              </a:lnSpc>
              <a:spcBef>
                <a:spcPct val="0"/>
              </a:spcBef>
              <a:buAutoNum type="arabicPeriod" startAt="1"/>
            </a:pPr>
            <a:r>
              <a:rPr lang="en-US" sz="8391">
                <a:solidFill>
                  <a:srgbClr val="3428BA"/>
                </a:solidFill>
                <a:latin typeface="Anton"/>
                <a:ea typeface="Anton"/>
                <a:cs typeface="Anton"/>
                <a:sym typeface="Anton"/>
              </a:rPr>
              <a:t>CLOSED PROCUREMENTS</a:t>
            </a:r>
          </a:p>
        </p:txBody>
      </p:sp>
      <p:sp>
        <p:nvSpPr>
          <p:cNvPr name="TextBox 8" id="8"/>
          <p:cNvSpPr txBox="true"/>
          <p:nvPr/>
        </p:nvSpPr>
        <p:spPr>
          <a:xfrm rot="0">
            <a:off x="7951008" y="5076825"/>
            <a:ext cx="9696565" cy="2553393"/>
          </a:xfrm>
          <a:prstGeom prst="rect">
            <a:avLst/>
          </a:prstGeom>
        </p:spPr>
        <p:txBody>
          <a:bodyPr anchor="t" rtlCol="false" tIns="0" lIns="0" bIns="0" rIns="0">
            <a:spAutoFit/>
          </a:bodyPr>
          <a:lstStyle/>
          <a:p>
            <a:pPr algn="l" marL="791204" indent="-395602" lvl="1">
              <a:lnSpc>
                <a:spcPts val="5130"/>
              </a:lnSpc>
              <a:buFont typeface="Arial"/>
              <a:buChar char="•"/>
            </a:pPr>
            <a:r>
              <a:rPr lang="en-US" sz="3664">
                <a:solidFill>
                  <a:srgbClr val="000000"/>
                </a:solidFill>
                <a:latin typeface="Open Sans"/>
                <a:ea typeface="Open Sans"/>
                <a:cs typeface="Open Sans"/>
                <a:sym typeface="Open Sans"/>
              </a:rPr>
              <a:t>This means the contract is officially finalized. The vendor has delivered all the agreed goods/services, and no further actions are pending.</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20331" y="229501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2758" y="4162161"/>
            <a:ext cx="9200198" cy="1962678"/>
            <a:chOff x="0" y="0"/>
            <a:chExt cx="2192893" cy="467810"/>
          </a:xfrm>
        </p:grpSpPr>
        <p:sp>
          <p:nvSpPr>
            <p:cNvPr name="Freeform 4" id="4"/>
            <p:cNvSpPr/>
            <p:nvPr/>
          </p:nvSpPr>
          <p:spPr>
            <a:xfrm flipH="false" flipV="false" rot="0">
              <a:off x="0" y="0"/>
              <a:ext cx="2192893" cy="467810"/>
            </a:xfrm>
            <a:custGeom>
              <a:avLst/>
              <a:gdLst/>
              <a:ahLst/>
              <a:cxnLst/>
              <a:rect r="r" b="b" t="t" l="l"/>
              <a:pathLst>
                <a:path h="467810" w="2192893">
                  <a:moveTo>
                    <a:pt x="0" y="0"/>
                  </a:moveTo>
                  <a:lnTo>
                    <a:pt x="2192893" y="0"/>
                  </a:lnTo>
                  <a:lnTo>
                    <a:pt x="2192893"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92893"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47502" y="4511290"/>
            <a:ext cx="4589938" cy="1464446"/>
          </a:xfrm>
          <a:prstGeom prst="rect">
            <a:avLst/>
          </a:prstGeom>
        </p:spPr>
        <p:txBody>
          <a:bodyPr anchor="t" rtlCol="false" tIns="0" lIns="0" bIns="0" rIns="0">
            <a:spAutoFit/>
          </a:bodyPr>
          <a:lstStyle/>
          <a:p>
            <a:pPr algn="l">
              <a:lnSpc>
                <a:spcPts val="11062"/>
              </a:lnSpc>
            </a:pPr>
            <a:r>
              <a:rPr lang="en-US" sz="10953">
                <a:solidFill>
                  <a:srgbClr val="FFFFFF"/>
                </a:solidFill>
                <a:latin typeface="Anton"/>
                <a:ea typeface="Anton"/>
                <a:cs typeface="Anton"/>
                <a:sym typeface="Anton"/>
              </a:rPr>
              <a:t>OUTPUTS</a:t>
            </a:r>
          </a:p>
        </p:txBody>
      </p:sp>
      <p:sp>
        <p:nvSpPr>
          <p:cNvPr name="TextBox 7" id="7"/>
          <p:cNvSpPr txBox="true"/>
          <p:nvPr/>
        </p:nvSpPr>
        <p:spPr>
          <a:xfrm rot="0">
            <a:off x="5953681" y="1700892"/>
            <a:ext cx="12334319" cy="2306537"/>
          </a:xfrm>
          <a:prstGeom prst="rect">
            <a:avLst/>
          </a:prstGeom>
        </p:spPr>
        <p:txBody>
          <a:bodyPr anchor="t" rtlCol="false" tIns="0" lIns="0" bIns="0" rIns="0">
            <a:spAutoFit/>
          </a:bodyPr>
          <a:lstStyle/>
          <a:p>
            <a:pPr algn="ctr">
              <a:lnSpc>
                <a:spcPts val="9368"/>
              </a:lnSpc>
              <a:spcBef>
                <a:spcPct val="0"/>
              </a:spcBef>
            </a:pPr>
            <a:r>
              <a:rPr lang="en-US" sz="6691">
                <a:solidFill>
                  <a:srgbClr val="3428BA"/>
                </a:solidFill>
                <a:latin typeface="Anton"/>
                <a:ea typeface="Anton"/>
                <a:cs typeface="Anton"/>
                <a:sym typeface="Anton"/>
              </a:rPr>
              <a:t>2. ORGANIZATIONAL PROCESS ASSETS UPDATES</a:t>
            </a:r>
          </a:p>
        </p:txBody>
      </p:sp>
      <p:sp>
        <p:nvSpPr>
          <p:cNvPr name="TextBox 8" id="8"/>
          <p:cNvSpPr txBox="true"/>
          <p:nvPr/>
        </p:nvSpPr>
        <p:spPr>
          <a:xfrm rot="0">
            <a:off x="7562735" y="4910909"/>
            <a:ext cx="9696565" cy="3198344"/>
          </a:xfrm>
          <a:prstGeom prst="rect">
            <a:avLst/>
          </a:prstGeom>
        </p:spPr>
        <p:txBody>
          <a:bodyPr anchor="t" rtlCol="false" tIns="0" lIns="0" bIns="0" rIns="0">
            <a:spAutoFit/>
          </a:bodyPr>
          <a:lstStyle/>
          <a:p>
            <a:pPr algn="l" marL="791204" indent="-395602" lvl="1">
              <a:lnSpc>
                <a:spcPts val="5130"/>
              </a:lnSpc>
              <a:buFont typeface="Arial"/>
              <a:buChar char="•"/>
            </a:pPr>
            <a:r>
              <a:rPr lang="en-US" sz="3664">
                <a:solidFill>
                  <a:srgbClr val="000000"/>
                </a:solidFill>
                <a:latin typeface="Open Sans"/>
                <a:ea typeface="Open Sans"/>
                <a:cs typeface="Open Sans"/>
                <a:sym typeface="Open Sans"/>
              </a:rPr>
              <a:t>Lessons learned, templates, and contract records are updated and stored for future projects. These assets help improve the organization's efficiency in future procurements.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428BA">
                <a:alpha val="100000"/>
              </a:srgbClr>
            </a:gs>
            <a:gs pos="100000">
              <a:srgbClr val="5FA2D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25853" y="3338192"/>
            <a:ext cx="13236260" cy="3984593"/>
          </a:xfrm>
          <a:prstGeom prst="rect">
            <a:avLst/>
          </a:prstGeom>
        </p:spPr>
        <p:txBody>
          <a:bodyPr anchor="t" rtlCol="false" tIns="0" lIns="0" bIns="0" rIns="0">
            <a:spAutoFit/>
          </a:bodyPr>
          <a:lstStyle/>
          <a:p>
            <a:pPr algn="l">
              <a:lnSpc>
                <a:spcPts val="15199"/>
              </a:lnSpc>
            </a:pPr>
            <a:r>
              <a:rPr lang="en-US" sz="15999" spc="-319">
                <a:solidFill>
                  <a:srgbClr val="FFFFFF"/>
                </a:solidFill>
                <a:latin typeface="Monument Bold"/>
                <a:ea typeface="Monument Bold"/>
                <a:cs typeface="Monument Bold"/>
                <a:sym typeface="Monument Bold"/>
              </a:rPr>
              <a:t>THANK</a:t>
            </a:r>
          </a:p>
          <a:p>
            <a:pPr algn="l" marL="0" indent="0" lvl="1">
              <a:lnSpc>
                <a:spcPts val="15199"/>
              </a:lnSpc>
            </a:pPr>
            <a:r>
              <a:rPr lang="en-US" sz="15999" spc="-319">
                <a:solidFill>
                  <a:srgbClr val="FFFFFF"/>
                </a:solidFill>
                <a:latin typeface="Monument Bold"/>
                <a:ea typeface="Monument Bold"/>
                <a:cs typeface="Monument Bold"/>
                <a:sym typeface="Monument Bold"/>
              </a:rPr>
              <a:t>YOU.</a:t>
            </a:r>
          </a:p>
        </p:txBody>
      </p:sp>
      <p:sp>
        <p:nvSpPr>
          <p:cNvPr name="TextBox 3" id="3"/>
          <p:cNvSpPr txBox="true"/>
          <p:nvPr/>
        </p:nvSpPr>
        <p:spPr>
          <a:xfrm rot="0">
            <a:off x="2525921" y="1983862"/>
            <a:ext cx="3970921" cy="266700"/>
          </a:xfrm>
          <a:prstGeom prst="rect">
            <a:avLst/>
          </a:prstGeom>
        </p:spPr>
        <p:txBody>
          <a:bodyPr anchor="t" rtlCol="false" tIns="0" lIns="0" bIns="0" rIns="0">
            <a:spAutoFit/>
          </a:bodyPr>
          <a:lstStyle/>
          <a:p>
            <a:pPr algn="l" marL="0" indent="0" lvl="0">
              <a:lnSpc>
                <a:spcPts val="2160"/>
              </a:lnSpc>
            </a:pPr>
            <a:r>
              <a:rPr lang="en-US" sz="1800">
                <a:solidFill>
                  <a:srgbClr val="FFFFFF"/>
                </a:solidFill>
                <a:latin typeface="Open Sauce"/>
                <a:ea typeface="Open Sauce"/>
                <a:cs typeface="Open Sauce"/>
                <a:sym typeface="Open Sauce"/>
              </a:rPr>
              <a:t>LT 8</a:t>
            </a:r>
          </a:p>
        </p:txBody>
      </p:sp>
      <p:sp>
        <p:nvSpPr>
          <p:cNvPr name="TextBox 4" id="4"/>
          <p:cNvSpPr txBox="true"/>
          <p:nvPr/>
        </p:nvSpPr>
        <p:spPr>
          <a:xfrm rot="0">
            <a:off x="11791226" y="1983862"/>
            <a:ext cx="3970921" cy="266700"/>
          </a:xfrm>
          <a:prstGeom prst="rect">
            <a:avLst/>
          </a:prstGeom>
        </p:spPr>
        <p:txBody>
          <a:bodyPr anchor="t" rtlCol="false" tIns="0" lIns="0" bIns="0" rIns="0">
            <a:spAutoFit/>
          </a:bodyPr>
          <a:lstStyle/>
          <a:p>
            <a:pPr algn="r" marL="0" indent="0" lvl="0">
              <a:lnSpc>
                <a:spcPts val="2160"/>
              </a:lnSpc>
            </a:pPr>
            <a:r>
              <a:rPr lang="en-US" sz="1800">
                <a:solidFill>
                  <a:srgbClr val="FFFFFF"/>
                </a:solidFill>
                <a:latin typeface="Open Sauce"/>
                <a:ea typeface="Open Sauce"/>
                <a:cs typeface="Open Sauce"/>
                <a:sym typeface="Open Sauce"/>
              </a:rPr>
              <a:t>PRESENTATION</a:t>
            </a:r>
          </a:p>
        </p:txBody>
      </p:sp>
      <p:sp>
        <p:nvSpPr>
          <p:cNvPr name="TextBox 5" id="5"/>
          <p:cNvSpPr txBox="true"/>
          <p:nvPr/>
        </p:nvSpPr>
        <p:spPr>
          <a:xfrm rot="0">
            <a:off x="2525887" y="8372315"/>
            <a:ext cx="3039564"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NOVEMBER 25, 2024</a:t>
            </a:r>
          </a:p>
        </p:txBody>
      </p:sp>
      <p:sp>
        <p:nvSpPr>
          <p:cNvPr name="AutoShape 6" id="6"/>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7" id="7"/>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8" id="8"/>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9" id="9"/>
          <p:cNvSpPr/>
          <p:nvPr/>
        </p:nvSpPr>
        <p:spPr>
          <a:xfrm flipH="true" flipV="true" rot="0">
            <a:off x="14984952" y="6487891"/>
            <a:ext cx="479409" cy="479409"/>
          </a:xfrm>
          <a:custGeom>
            <a:avLst/>
            <a:gdLst/>
            <a:ahLst/>
            <a:cxnLst/>
            <a:rect r="r" b="b" t="t" l="l"/>
            <a:pathLst>
              <a:path h="479409" w="479409">
                <a:moveTo>
                  <a:pt x="479409" y="479409"/>
                </a:moveTo>
                <a:lnTo>
                  <a:pt x="0" y="479409"/>
                </a:lnTo>
                <a:lnTo>
                  <a:pt x="0" y="0"/>
                </a:lnTo>
                <a:lnTo>
                  <a:pt x="479409" y="0"/>
                </a:lnTo>
                <a:lnTo>
                  <a:pt x="479409" y="479409"/>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9334739" cy="1962678"/>
            <a:chOff x="0" y="0"/>
            <a:chExt cx="2224962" cy="467810"/>
          </a:xfrm>
        </p:grpSpPr>
        <p:sp>
          <p:nvSpPr>
            <p:cNvPr name="Freeform 4" id="4"/>
            <p:cNvSpPr/>
            <p:nvPr/>
          </p:nvSpPr>
          <p:spPr>
            <a:xfrm flipH="false" flipV="false" rot="0">
              <a:off x="0" y="0"/>
              <a:ext cx="2224961" cy="467810"/>
            </a:xfrm>
            <a:custGeom>
              <a:avLst/>
              <a:gdLst/>
              <a:ahLst/>
              <a:cxnLst/>
              <a:rect r="r" b="b" t="t" l="l"/>
              <a:pathLst>
                <a:path h="467810" w="2224961">
                  <a:moveTo>
                    <a:pt x="0" y="0"/>
                  </a:moveTo>
                  <a:lnTo>
                    <a:pt x="2224961" y="0"/>
                  </a:lnTo>
                  <a:lnTo>
                    <a:pt x="2224961"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224962"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3877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FIXED</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3376621" y="5373304"/>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PRICE</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875880" y="2242301"/>
            <a:ext cx="5798569" cy="717807"/>
          </a:xfrm>
          <a:prstGeom prst="rect">
            <a:avLst/>
          </a:prstGeom>
        </p:spPr>
        <p:txBody>
          <a:bodyPr anchor="t" rtlCol="false" tIns="0" lIns="0" bIns="0" rIns="0">
            <a:spAutoFit/>
          </a:bodyPr>
          <a:lstStyle/>
          <a:p>
            <a:pPr algn="l">
              <a:lnSpc>
                <a:spcPts val="5585"/>
              </a:lnSpc>
              <a:spcBef>
                <a:spcPct val="0"/>
              </a:spcBef>
            </a:pPr>
            <a:r>
              <a:rPr lang="en-US" b="true" sz="3989">
                <a:solidFill>
                  <a:srgbClr val="000000"/>
                </a:solidFill>
                <a:latin typeface="Poppins Bold"/>
                <a:ea typeface="Poppins Bold"/>
                <a:cs typeface="Poppins Bold"/>
                <a:sym typeface="Poppins Bold"/>
              </a:rPr>
              <a:t>2 Types of Fixed Price:</a:t>
            </a:r>
          </a:p>
        </p:txBody>
      </p:sp>
      <p:pic>
        <p:nvPicPr>
          <p:cNvPr name="Picture 13" id="13"/>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4" id="14"/>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5" id="15"/>
          <p:cNvSpPr txBox="true"/>
          <p:nvPr/>
        </p:nvSpPr>
        <p:spPr>
          <a:xfrm rot="0">
            <a:off x="1571258" y="3582499"/>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1.</a:t>
            </a:r>
          </a:p>
        </p:txBody>
      </p:sp>
      <p:grpSp>
        <p:nvGrpSpPr>
          <p:cNvPr name="Group 16" id="16"/>
          <p:cNvGrpSpPr/>
          <p:nvPr/>
        </p:nvGrpSpPr>
        <p:grpSpPr>
          <a:xfrm rot="0">
            <a:off x="805815" y="507218"/>
            <a:ext cx="1042965" cy="104296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1" id="21"/>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875880" y="2242301"/>
            <a:ext cx="5798569" cy="1422657"/>
          </a:xfrm>
          <a:prstGeom prst="rect">
            <a:avLst/>
          </a:prstGeom>
        </p:spPr>
        <p:txBody>
          <a:bodyPr anchor="t" rtlCol="false" tIns="0" lIns="0" bIns="0" rIns="0">
            <a:spAutoFit/>
          </a:bodyPr>
          <a:lstStyle/>
          <a:p>
            <a:pPr algn="l">
              <a:lnSpc>
                <a:spcPts val="5585"/>
              </a:lnSpc>
            </a:pPr>
            <a:r>
              <a:rPr lang="en-US" sz="3989" b="true">
                <a:solidFill>
                  <a:srgbClr val="000000"/>
                </a:solidFill>
                <a:latin typeface="Poppins Bold"/>
                <a:ea typeface="Poppins Bold"/>
                <a:cs typeface="Poppins Bold"/>
                <a:sym typeface="Poppins Bold"/>
              </a:rPr>
              <a:t>2 Types of Fixed Price:</a:t>
            </a:r>
          </a:p>
          <a:p>
            <a:pPr algn="l">
              <a:lnSpc>
                <a:spcPts val="5585"/>
              </a:lnSpc>
              <a:spcBef>
                <a:spcPct val="0"/>
              </a:spcBef>
            </a:pPr>
          </a:p>
        </p:txBody>
      </p:sp>
      <p:pic>
        <p:nvPicPr>
          <p:cNvPr name="Picture 6" id="6"/>
          <p:cNvPicPr>
            <a:picLocks noChangeAspect="true"/>
          </p:cNvPicPr>
          <p:nvPr/>
        </p:nvPicPr>
        <p:blipFill>
          <a:blip r:embed="rId3"/>
          <a:srcRect l="0" t="0" r="0" b="0"/>
          <a:stretch>
            <a:fillRect/>
          </a:stretch>
        </p:blipFill>
        <p:spPr>
          <a:xfrm flipH="true" flipV="false" rot="0">
            <a:off x="14221701" y="392517"/>
            <a:ext cx="3958208" cy="1899940"/>
          </a:xfrm>
          <a:prstGeom prst="rect">
            <a:avLst/>
          </a:prstGeom>
        </p:spPr>
      </p:pic>
      <p:pic>
        <p:nvPicPr>
          <p:cNvPr name="Picture 7" id="7"/>
          <p:cNvPicPr>
            <a:picLocks noChangeAspect="true"/>
          </p:cNvPicPr>
          <p:nvPr/>
        </p:nvPicPr>
        <p:blipFill>
          <a:blip r:embed="rId3"/>
          <a:srcRect l="0" t="0" r="0" b="0"/>
          <a:stretch>
            <a:fillRect/>
          </a:stretch>
        </p:blipFill>
        <p:spPr>
          <a:xfrm flipH="true" flipV="false" rot="0">
            <a:off x="15938961" y="8731663"/>
            <a:ext cx="3240285" cy="1555337"/>
          </a:xfrm>
          <a:prstGeom prst="rect">
            <a:avLst/>
          </a:prstGeom>
        </p:spPr>
      </p:pic>
      <p:sp>
        <p:nvSpPr>
          <p:cNvPr name="TextBox 8" id="8"/>
          <p:cNvSpPr txBox="true"/>
          <p:nvPr/>
        </p:nvSpPr>
        <p:spPr>
          <a:xfrm rot="0">
            <a:off x="8649226" y="3918749"/>
            <a:ext cx="5390006" cy="563881"/>
          </a:xfrm>
          <a:prstGeom prst="rect">
            <a:avLst/>
          </a:prstGeom>
        </p:spPr>
        <p:txBody>
          <a:bodyPr anchor="t" rtlCol="false" tIns="0" lIns="0" bIns="0" rIns="0">
            <a:spAutoFit/>
          </a:bodyPr>
          <a:lstStyle/>
          <a:p>
            <a:pPr algn="l" marL="712462" indent="-356231" lvl="1">
              <a:lnSpc>
                <a:spcPts val="4619"/>
              </a:lnSpc>
              <a:spcBef>
                <a:spcPct val="0"/>
              </a:spcBef>
              <a:buAutoNum type="arabicPeriod" startAt="1"/>
            </a:pPr>
            <a:r>
              <a:rPr lang="en-US" b="true" sz="3299">
                <a:solidFill>
                  <a:srgbClr val="000000"/>
                </a:solidFill>
                <a:latin typeface="Canva Sans Bold"/>
                <a:ea typeface="Canva Sans Bold"/>
                <a:cs typeface="Canva Sans Bold"/>
                <a:sym typeface="Canva Sans Bold"/>
              </a:rPr>
              <a:t>Firm-Fixed Price (FFP)</a:t>
            </a:r>
          </a:p>
        </p:txBody>
      </p:sp>
      <p:sp>
        <p:nvSpPr>
          <p:cNvPr name="Freeform 9" id="9"/>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68364" y="5076825"/>
            <a:ext cx="9334739" cy="1962678"/>
            <a:chOff x="0" y="0"/>
            <a:chExt cx="2224962" cy="467810"/>
          </a:xfrm>
        </p:grpSpPr>
        <p:sp>
          <p:nvSpPr>
            <p:cNvPr name="Freeform 11" id="11"/>
            <p:cNvSpPr/>
            <p:nvPr/>
          </p:nvSpPr>
          <p:spPr>
            <a:xfrm flipH="false" flipV="false" rot="0">
              <a:off x="0" y="0"/>
              <a:ext cx="2224961" cy="467810"/>
            </a:xfrm>
            <a:custGeom>
              <a:avLst/>
              <a:gdLst/>
              <a:ahLst/>
              <a:cxnLst/>
              <a:rect r="r" b="b" t="t" l="l"/>
              <a:pathLst>
                <a:path h="467810" w="2224961">
                  <a:moveTo>
                    <a:pt x="0" y="0"/>
                  </a:moveTo>
                  <a:lnTo>
                    <a:pt x="2224961" y="0"/>
                  </a:lnTo>
                  <a:lnTo>
                    <a:pt x="2224961"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2" id="12"/>
            <p:cNvSpPr txBox="true"/>
            <p:nvPr/>
          </p:nvSpPr>
          <p:spPr>
            <a:xfrm>
              <a:off x="0" y="-38100"/>
              <a:ext cx="2224962" cy="50591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741896" y="3582499"/>
            <a:ext cx="3877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FIXED</a:t>
            </a:r>
          </a:p>
        </p:txBody>
      </p:sp>
      <p:sp>
        <p:nvSpPr>
          <p:cNvPr name="AutoShape 14" id="14"/>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15" id="15"/>
          <p:cNvSpPr txBox="true"/>
          <p:nvPr/>
        </p:nvSpPr>
        <p:spPr>
          <a:xfrm rot="0">
            <a:off x="3376621" y="5373304"/>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PRICE</a:t>
            </a:r>
          </a:p>
        </p:txBody>
      </p:sp>
      <p:sp>
        <p:nvSpPr>
          <p:cNvPr name="TextBox 16" id="16"/>
          <p:cNvSpPr txBox="true"/>
          <p:nvPr/>
        </p:nvSpPr>
        <p:spPr>
          <a:xfrm rot="0">
            <a:off x="1571258" y="3582499"/>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1.</a:t>
            </a:r>
          </a:p>
        </p:txBody>
      </p:sp>
      <p:grpSp>
        <p:nvGrpSpPr>
          <p:cNvPr name="Group 17" id="17"/>
          <p:cNvGrpSpPr/>
          <p:nvPr/>
        </p:nvGrpSpPr>
        <p:grpSpPr>
          <a:xfrm rot="0">
            <a:off x="805815" y="507218"/>
            <a:ext cx="1042965" cy="10429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
        <p:nvSpPr>
          <p:cNvPr name="Freeform 22" id="22"/>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380473" y="262502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875880" y="2242301"/>
            <a:ext cx="5798569" cy="717807"/>
          </a:xfrm>
          <a:prstGeom prst="rect">
            <a:avLst/>
          </a:prstGeom>
        </p:spPr>
        <p:txBody>
          <a:bodyPr anchor="t" rtlCol="false" tIns="0" lIns="0" bIns="0" rIns="0">
            <a:spAutoFit/>
          </a:bodyPr>
          <a:lstStyle/>
          <a:p>
            <a:pPr algn="l">
              <a:lnSpc>
                <a:spcPts val="5585"/>
              </a:lnSpc>
              <a:spcBef>
                <a:spcPct val="0"/>
              </a:spcBef>
            </a:pPr>
            <a:r>
              <a:rPr lang="en-US" b="true" sz="3989">
                <a:solidFill>
                  <a:srgbClr val="000000"/>
                </a:solidFill>
                <a:latin typeface="Poppins Bold"/>
                <a:ea typeface="Poppins Bold"/>
                <a:cs typeface="Poppins Bold"/>
                <a:sym typeface="Poppins Bold"/>
              </a:rPr>
              <a:t>2 Types of Fixed Price:</a:t>
            </a:r>
          </a:p>
        </p:txBody>
      </p:sp>
      <p:pic>
        <p:nvPicPr>
          <p:cNvPr name="Picture 6" id="6"/>
          <p:cNvPicPr>
            <a:picLocks noChangeAspect="true"/>
          </p:cNvPicPr>
          <p:nvPr/>
        </p:nvPicPr>
        <p:blipFill>
          <a:blip r:embed="rId3"/>
          <a:srcRect l="0" t="0" r="0" b="0"/>
          <a:stretch>
            <a:fillRect/>
          </a:stretch>
        </p:blipFill>
        <p:spPr>
          <a:xfrm flipH="true" flipV="false" rot="0">
            <a:off x="14221701" y="392517"/>
            <a:ext cx="3958208" cy="1899940"/>
          </a:xfrm>
          <a:prstGeom prst="rect">
            <a:avLst/>
          </a:prstGeom>
        </p:spPr>
      </p:pic>
      <p:pic>
        <p:nvPicPr>
          <p:cNvPr name="Picture 7" id="7"/>
          <p:cNvPicPr>
            <a:picLocks noChangeAspect="true"/>
          </p:cNvPicPr>
          <p:nvPr/>
        </p:nvPicPr>
        <p:blipFill>
          <a:blip r:embed="rId3"/>
          <a:srcRect l="0" t="0" r="0" b="0"/>
          <a:stretch>
            <a:fillRect/>
          </a:stretch>
        </p:blipFill>
        <p:spPr>
          <a:xfrm flipH="true" flipV="false" rot="0">
            <a:off x="15938961" y="8731663"/>
            <a:ext cx="3240285" cy="1555337"/>
          </a:xfrm>
          <a:prstGeom prst="rect">
            <a:avLst/>
          </a:prstGeom>
        </p:spPr>
      </p:pic>
      <p:sp>
        <p:nvSpPr>
          <p:cNvPr name="TextBox 8" id="8"/>
          <p:cNvSpPr txBox="true"/>
          <p:nvPr/>
        </p:nvSpPr>
        <p:spPr>
          <a:xfrm rot="0">
            <a:off x="8649226" y="3918749"/>
            <a:ext cx="5390006" cy="563881"/>
          </a:xfrm>
          <a:prstGeom prst="rect">
            <a:avLst/>
          </a:prstGeom>
        </p:spPr>
        <p:txBody>
          <a:bodyPr anchor="t" rtlCol="false" tIns="0" lIns="0" bIns="0" rIns="0">
            <a:spAutoFit/>
          </a:bodyPr>
          <a:lstStyle/>
          <a:p>
            <a:pPr algn="l" marL="712462" indent="-356231" lvl="1">
              <a:lnSpc>
                <a:spcPts val="4619"/>
              </a:lnSpc>
              <a:spcBef>
                <a:spcPct val="0"/>
              </a:spcBef>
              <a:buAutoNum type="arabicPeriod" startAt="1"/>
            </a:pPr>
            <a:r>
              <a:rPr lang="en-US" b="true" sz="3299">
                <a:solidFill>
                  <a:srgbClr val="000000"/>
                </a:solidFill>
                <a:latin typeface="Canva Sans Bold"/>
                <a:ea typeface="Canva Sans Bold"/>
                <a:cs typeface="Canva Sans Bold"/>
                <a:sym typeface="Canva Sans Bold"/>
              </a:rPr>
              <a:t>Firm-Fixed Price (FFP)</a:t>
            </a:r>
          </a:p>
        </p:txBody>
      </p:sp>
      <p:sp>
        <p:nvSpPr>
          <p:cNvPr name="TextBox 9" id="9"/>
          <p:cNvSpPr txBox="true"/>
          <p:nvPr/>
        </p:nvSpPr>
        <p:spPr>
          <a:xfrm rot="0">
            <a:off x="8901620" y="4954611"/>
            <a:ext cx="6118489" cy="860678"/>
          </a:xfrm>
          <a:prstGeom prst="rect">
            <a:avLst/>
          </a:prstGeom>
        </p:spPr>
        <p:txBody>
          <a:bodyPr anchor="t" rtlCol="false" tIns="0" lIns="0" bIns="0" rIns="0">
            <a:spAutoFit/>
          </a:bodyPr>
          <a:lstStyle/>
          <a:p>
            <a:pPr algn="l">
              <a:lnSpc>
                <a:spcPts val="3332"/>
              </a:lnSpc>
            </a:pPr>
            <a:r>
              <a:rPr lang="en-US" b="true" sz="3299">
                <a:solidFill>
                  <a:srgbClr val="000000"/>
                </a:solidFill>
                <a:latin typeface="Canva Sans Bold"/>
                <a:ea typeface="Canva Sans Bold"/>
                <a:cs typeface="Canva Sans Bold"/>
                <a:sym typeface="Canva Sans Bold"/>
              </a:rPr>
              <a:t> 2. Fixed-Price-Plus-Incentive-Fee (FPIP):</a:t>
            </a:r>
          </a:p>
        </p:txBody>
      </p:sp>
      <p:sp>
        <p:nvSpPr>
          <p:cNvPr name="TextBox 10" id="10"/>
          <p:cNvSpPr txBox="true"/>
          <p:nvPr/>
        </p:nvSpPr>
        <p:spPr>
          <a:xfrm rot="0">
            <a:off x="8875880" y="5928253"/>
            <a:ext cx="6504593" cy="21748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Canva Sans"/>
                <a:ea typeface="Canva Sans"/>
                <a:cs typeface="Canva Sans"/>
                <a:sym typeface="Canva Sans"/>
              </a:rPr>
              <a:t>a pricing agreement where the seller and buyer agree on a fixed price for a product or service, but there’s also an extra reward (incentive fee) if the seller meets certain goals.</a:t>
            </a:r>
          </a:p>
        </p:txBody>
      </p:sp>
      <p:sp>
        <p:nvSpPr>
          <p:cNvPr name="Freeform 11" id="11"/>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868364" y="5076825"/>
            <a:ext cx="9334739" cy="1962678"/>
            <a:chOff x="0" y="0"/>
            <a:chExt cx="2224962" cy="467810"/>
          </a:xfrm>
        </p:grpSpPr>
        <p:sp>
          <p:nvSpPr>
            <p:cNvPr name="Freeform 13" id="13"/>
            <p:cNvSpPr/>
            <p:nvPr/>
          </p:nvSpPr>
          <p:spPr>
            <a:xfrm flipH="false" flipV="false" rot="0">
              <a:off x="0" y="0"/>
              <a:ext cx="2224961" cy="467810"/>
            </a:xfrm>
            <a:custGeom>
              <a:avLst/>
              <a:gdLst/>
              <a:ahLst/>
              <a:cxnLst/>
              <a:rect r="r" b="b" t="t" l="l"/>
              <a:pathLst>
                <a:path h="467810" w="2224961">
                  <a:moveTo>
                    <a:pt x="0" y="0"/>
                  </a:moveTo>
                  <a:lnTo>
                    <a:pt x="2224961" y="0"/>
                  </a:lnTo>
                  <a:lnTo>
                    <a:pt x="2224961"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14" id="14"/>
            <p:cNvSpPr txBox="true"/>
            <p:nvPr/>
          </p:nvSpPr>
          <p:spPr>
            <a:xfrm>
              <a:off x="0" y="-38100"/>
              <a:ext cx="2224962" cy="50591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741896" y="3582499"/>
            <a:ext cx="3877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FIXED</a:t>
            </a:r>
          </a:p>
        </p:txBody>
      </p:sp>
      <p:sp>
        <p:nvSpPr>
          <p:cNvPr name="AutoShape 16" id="1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17" id="17"/>
          <p:cNvSpPr txBox="true"/>
          <p:nvPr/>
        </p:nvSpPr>
        <p:spPr>
          <a:xfrm rot="0">
            <a:off x="3376621" y="5373304"/>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PRICE</a:t>
            </a:r>
          </a:p>
        </p:txBody>
      </p:sp>
      <p:sp>
        <p:nvSpPr>
          <p:cNvPr name="Freeform 18" id="18"/>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571258" y="3582499"/>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1.</a:t>
            </a:r>
          </a:p>
        </p:txBody>
      </p:sp>
      <p:grpSp>
        <p:nvGrpSpPr>
          <p:cNvPr name="Group 20" id="20"/>
          <p:cNvGrpSpPr/>
          <p:nvPr/>
        </p:nvGrpSpPr>
        <p:grpSpPr>
          <a:xfrm rot="0">
            <a:off x="805815" y="507218"/>
            <a:ext cx="1042965" cy="104296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68364" y="5076825"/>
            <a:ext cx="10324379" cy="1637355"/>
            <a:chOff x="0" y="0"/>
            <a:chExt cx="2460845" cy="390268"/>
          </a:xfrm>
        </p:grpSpPr>
        <p:sp>
          <p:nvSpPr>
            <p:cNvPr name="Freeform 4" id="4"/>
            <p:cNvSpPr/>
            <p:nvPr/>
          </p:nvSpPr>
          <p:spPr>
            <a:xfrm flipH="false" flipV="false" rot="0">
              <a:off x="0" y="0"/>
              <a:ext cx="2460845" cy="390268"/>
            </a:xfrm>
            <a:custGeom>
              <a:avLst/>
              <a:gdLst/>
              <a:ahLst/>
              <a:cxnLst/>
              <a:rect r="r" b="b" t="t" l="l"/>
              <a:pathLst>
                <a:path h="390268" w="2460845">
                  <a:moveTo>
                    <a:pt x="0" y="0"/>
                  </a:moveTo>
                  <a:lnTo>
                    <a:pt x="2460845" y="0"/>
                  </a:lnTo>
                  <a:lnTo>
                    <a:pt x="2460845" y="390268"/>
                  </a:lnTo>
                  <a:lnTo>
                    <a:pt x="0" y="390268"/>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60845" cy="4283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65671" y="3504522"/>
            <a:ext cx="3988495"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COST</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872973" y="5390833"/>
            <a:ext cx="9988458" cy="1220998"/>
          </a:xfrm>
          <a:prstGeom prst="rect">
            <a:avLst/>
          </a:prstGeom>
        </p:spPr>
        <p:txBody>
          <a:bodyPr anchor="t" rtlCol="false" tIns="0" lIns="0" bIns="0" rIns="0">
            <a:spAutoFit/>
          </a:bodyPr>
          <a:lstStyle/>
          <a:p>
            <a:pPr algn="l">
              <a:lnSpc>
                <a:spcPts val="9244"/>
              </a:lnSpc>
            </a:pPr>
            <a:r>
              <a:rPr lang="en-US" sz="9153">
                <a:solidFill>
                  <a:srgbClr val="FFFFFF"/>
                </a:solidFill>
                <a:latin typeface="Anton"/>
                <a:ea typeface="Anton"/>
                <a:cs typeface="Anton"/>
                <a:sym typeface="Anton"/>
              </a:rPr>
              <a:t>REIMBURSEMENT</a:t>
            </a:r>
          </a:p>
        </p:txBody>
      </p:sp>
      <p:sp>
        <p:nvSpPr>
          <p:cNvPr name="TextBox 9" id="9"/>
          <p:cNvSpPr txBox="true"/>
          <p:nvPr/>
        </p:nvSpPr>
        <p:spPr>
          <a:xfrm rot="0">
            <a:off x="9144000" y="3156798"/>
            <a:ext cx="5596037" cy="4546221"/>
          </a:xfrm>
          <a:prstGeom prst="rect">
            <a:avLst/>
          </a:prstGeom>
        </p:spPr>
        <p:txBody>
          <a:bodyPr anchor="t" rtlCol="false" tIns="0" lIns="0" bIns="0" rIns="0">
            <a:spAutoFit/>
          </a:bodyPr>
          <a:lstStyle/>
          <a:p>
            <a:pPr algn="l">
              <a:lnSpc>
                <a:spcPts val="4045"/>
              </a:lnSpc>
              <a:spcBef>
                <a:spcPct val="0"/>
              </a:spcBef>
            </a:pPr>
            <a:r>
              <a:rPr lang="en-US" sz="2889">
                <a:solidFill>
                  <a:srgbClr val="000000"/>
                </a:solidFill>
                <a:latin typeface="Poppins"/>
                <a:ea typeface="Poppins"/>
                <a:cs typeface="Poppins"/>
                <a:sym typeface="Poppins"/>
              </a:rPr>
              <a:t>an agreement where the buyer agrees to pay the seller for all actual costs related to the work (like materials, labor, and expenses). On top of that, the buyer also pays a fee, which could be a fixed amount or based on performance.</a:t>
            </a:r>
          </a:p>
        </p:txBody>
      </p:sp>
      <p:pic>
        <p:nvPicPr>
          <p:cNvPr name="Picture 10" id="10"/>
          <p:cNvPicPr>
            <a:picLocks noChangeAspect="true"/>
          </p:cNvPicPr>
          <p:nvPr/>
        </p:nvPicPr>
        <p:blipFill>
          <a:blip r:embed="rId5"/>
          <a:srcRect l="0" t="0" r="0" b="0"/>
          <a:stretch>
            <a:fillRect/>
          </a:stretch>
        </p:blipFill>
        <p:spPr>
          <a:xfrm flipH="true" flipV="false" rot="0">
            <a:off x="14221701" y="392517"/>
            <a:ext cx="3958208" cy="1899940"/>
          </a:xfrm>
          <a:prstGeom prst="rect">
            <a:avLst/>
          </a:prstGeom>
        </p:spPr>
      </p:pic>
      <p:pic>
        <p:nvPicPr>
          <p:cNvPr name="Picture 11" id="11"/>
          <p:cNvPicPr>
            <a:picLocks noChangeAspect="true"/>
          </p:cNvPicPr>
          <p:nvPr/>
        </p:nvPicPr>
        <p:blipFill>
          <a:blip r:embed="rId5"/>
          <a:srcRect l="0" t="0" r="0" b="0"/>
          <a:stretch>
            <a:fillRect/>
          </a:stretch>
        </p:blipFill>
        <p:spPr>
          <a:xfrm flipH="true" flipV="false" rot="0">
            <a:off x="15938961" y="8731663"/>
            <a:ext cx="3240285" cy="1555337"/>
          </a:xfrm>
          <a:prstGeom prst="rect">
            <a:avLst/>
          </a:prstGeom>
        </p:spPr>
      </p:pic>
      <p:sp>
        <p:nvSpPr>
          <p:cNvPr name="TextBox 12" id="12"/>
          <p:cNvSpPr txBox="true"/>
          <p:nvPr/>
        </p:nvSpPr>
        <p:spPr>
          <a:xfrm rot="0">
            <a:off x="1212377" y="3461598"/>
            <a:ext cx="1253294"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2.</a:t>
            </a:r>
          </a:p>
        </p:txBody>
      </p:sp>
      <p:grpSp>
        <p:nvGrpSpPr>
          <p:cNvPr name="Group 13" id="13"/>
          <p:cNvGrpSpPr/>
          <p:nvPr/>
        </p:nvGrpSpPr>
        <p:grpSpPr>
          <a:xfrm rot="0">
            <a:off x="805815" y="507218"/>
            <a:ext cx="1042965" cy="104296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199844" y="786241"/>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022046" y="826033"/>
            <a:ext cx="2221517"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Learning Team 8</a:t>
            </a:r>
          </a:p>
        </p:txBody>
      </p:sp>
      <p:grpSp>
        <p:nvGrpSpPr>
          <p:cNvPr name="Group 18" id="18"/>
          <p:cNvGrpSpPr/>
          <p:nvPr/>
        </p:nvGrpSpPr>
        <p:grpSpPr>
          <a:xfrm rot="0">
            <a:off x="15380473" y="2625029"/>
            <a:ext cx="5077990" cy="5077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61018" y="9289919"/>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DAGXH7RhRYA</dc:identifier>
  <dcterms:modified xsi:type="dcterms:W3CDTF">2011-08-01T06:04:30Z</dcterms:modified>
  <cp:revision>1</cp:revision>
  <dc:title>Procurement</dc:title>
</cp:coreProperties>
</file>